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147472854" r:id="rId6"/>
    <p:sldId id="2147472851" r:id="rId7"/>
    <p:sldId id="2147472853" r:id="rId8"/>
    <p:sldId id="2147472850" r:id="rId9"/>
    <p:sldId id="2147472846" r:id="rId10"/>
    <p:sldId id="2147472855" r:id="rId11"/>
    <p:sldId id="2147472847" r:id="rId12"/>
    <p:sldId id="2147472848" r:id="rId13"/>
    <p:sldId id="2147472856" r:id="rId14"/>
    <p:sldId id="214747285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641033-62B8-DE3A-3E70-5D81D2975822}" name="POTTER, Helena" initials="HP" userId="S::Helena.POTTER@EDUCATION.GOV.UK::88107d33-aff4-4437-8ff4-ede143a640a6" providerId="AD"/>
  <p188:author id="{27B34F49-BC2F-973F-B1B7-7C6CE8723380}" name="BALDWIN, Emily" initials="BE" userId="S::emily.baldwin@education.gov.uk::c6adc2ad-a112-4163-ac64-1500b847259a" providerId="AD"/>
  <p188:author id="{D4AFAE84-2AB8-A80B-C571-761AAC5C1E73}" name="METCALFE, Sarah" initials="SM" userId="S::Sarah.METCALFE@EDUCATION.GOV.UK::dad4ab23-4a7a-4622-a99e-da9d7c790a10" providerId="AD"/>
  <p188:author id="{C3A3D7B9-82D3-FA0D-E1DB-13B455E9AC05}" name="BALDWIN, Emily" initials="EB" userId="S::Emily.BALDWIN@EDUCATION.GOV.UK::c6adc2ad-a112-4163-ac64-1500b847259a" providerId="AD"/>
  <p188:author id="{43D339FD-CE0D-F2DD-0E00-E4A09C61ECE7}" name="BUTTERWORTH, Jake" initials="JB" userId="S::Jake.BUTTERWORTH@EDUCATION.GOV.UK::a7a0fdb6-7aef-4d98-bbc0-42474308138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678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DF2396-C181-4FB6-AAD8-25739C2CBD96}" v="11" dt="2025-07-29T10:19:43.858"/>
    <p1510:client id="{698CE65C-FFBE-4015-9623-5A5E065F16DB}" v="4" dt="2025-07-29T09:14:44.090"/>
    <p1510:client id="{70830310-9973-4AAC-94D0-8E31A7D280D8}" v="101" dt="2025-07-29T12:50:05.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68" y="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A125EF-4975-424B-8B6A-BC2E3B79E549}" type="datetimeFigureOut">
              <a:rPr lang="en-GB" smtClean="0"/>
              <a:t>29/07/2025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9342DC-233E-457A-BA85-181A16D107E9}" type="slidenum">
              <a:rPr lang="en-GB" smtClean="0"/>
              <a:t>‹#›</a:t>
            </a:fld>
            <a:endParaRPr lang="en-GB"/>
          </a:p>
        </p:txBody>
      </p:sp>
    </p:spTree>
    <p:extLst>
      <p:ext uri="{BB962C8B-B14F-4D97-AF65-F5344CB8AC3E}">
        <p14:creationId xmlns:p14="http://schemas.microsoft.com/office/powerpoint/2010/main" val="37693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BBCA4-1B9C-D210-AF98-7CC2D39EA0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44A5D-4CC4-FB91-395D-D719959E6C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EBC6DB-1CBE-9D69-15E0-4228DB5EB85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1F70570-A223-90B4-6B8B-646015CBBA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37F309-BA60-449B-8490-26727CB7419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5107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81764-FFE5-7879-E7BA-9F46DADC8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3E5BBE-A966-E7A6-DFD6-2709217D17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F6CFA4-E172-FF68-12C6-00E63AEDC0F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51A115F-5CD0-9123-5AB1-7B3CB64BCD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37F309-BA60-449B-8490-26727CB7419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3818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65DEC-1891-1179-FDAD-3ACBCD6BA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DF5D39-D7C7-82A5-E83A-B752F05A48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C90535-5BF7-566E-0466-1AC49A70D7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489E15C-D98C-235D-10E6-5D55DCD3D4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37F309-BA60-449B-8490-26727CB7419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50029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02C56-1359-8F2E-8987-E8F9361BC4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4DF557-19AC-9CC9-96E3-A829287C8D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D0D8FF-21FD-130D-985E-FADDBF9CF3C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81F0663-FCBE-8820-2D8E-94F060143F43}"/>
              </a:ext>
            </a:extLst>
          </p:cNvPr>
          <p:cNvSpPr>
            <a:spLocks noGrp="1"/>
          </p:cNvSpPr>
          <p:nvPr>
            <p:ph type="sldNum" sz="quarter" idx="5"/>
          </p:nvPr>
        </p:nvSpPr>
        <p:spPr/>
        <p:txBody>
          <a:bodyPr/>
          <a:lstStyle/>
          <a:p>
            <a:fld id="{7937F309-BA60-449B-8490-26727CB74192}" type="slidenum">
              <a:rPr lang="en-GB" smtClean="0"/>
              <a:t>6</a:t>
            </a:fld>
            <a:endParaRPr lang="en-GB"/>
          </a:p>
        </p:txBody>
      </p:sp>
    </p:spTree>
    <p:extLst>
      <p:ext uri="{BB962C8B-B14F-4D97-AF65-F5344CB8AC3E}">
        <p14:creationId xmlns:p14="http://schemas.microsoft.com/office/powerpoint/2010/main" val="169225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00C98-07FA-FC04-3524-D60BF39A8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791C6-602C-C5B1-320F-64ED82A9A3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F38247-4AD5-1A07-3EBC-161AC0E5B05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FA081AD-C967-C521-90D1-027BB51AEE3C}"/>
              </a:ext>
            </a:extLst>
          </p:cNvPr>
          <p:cNvSpPr>
            <a:spLocks noGrp="1"/>
          </p:cNvSpPr>
          <p:nvPr>
            <p:ph type="sldNum" sz="quarter" idx="5"/>
          </p:nvPr>
        </p:nvSpPr>
        <p:spPr/>
        <p:txBody>
          <a:bodyPr/>
          <a:lstStyle/>
          <a:p>
            <a:fld id="{7937F309-BA60-449B-8490-26727CB74192}" type="slidenum">
              <a:rPr lang="en-GB" smtClean="0"/>
              <a:t>8</a:t>
            </a:fld>
            <a:endParaRPr lang="en-GB"/>
          </a:p>
        </p:txBody>
      </p:sp>
    </p:spTree>
    <p:extLst>
      <p:ext uri="{BB962C8B-B14F-4D97-AF65-F5344CB8AC3E}">
        <p14:creationId xmlns:p14="http://schemas.microsoft.com/office/powerpoint/2010/main" val="1431932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6ECCD-E8C0-591F-03F7-4DC44587BC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9BB78C-1027-F7B8-D50D-F302705C8E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5F5157-2E80-C618-BC70-902298BBE0E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E382A2E-A90D-4DA5-8B2C-F2A13E7842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37F309-BA60-449B-8490-26727CB7419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2146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EF90F-8A65-3D68-19AB-E90EEDCD46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BEC572-F18D-62F2-5AE2-ACC6316D3C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4B14FA-90A3-2A9A-9105-226CD8BD0AA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1F5D927-6575-080B-92FF-6ABD29F141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37F309-BA60-449B-8490-26727CB7419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5952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E1B08-F854-8A53-9B25-DE6DB1F86D0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C9F984E-8154-A4CE-0015-76DBE2066E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1D4D29C-F15B-050D-53A6-0D4FE9BD2056}"/>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5" name="Footer Placeholder 4">
            <a:extLst>
              <a:ext uri="{FF2B5EF4-FFF2-40B4-BE49-F238E27FC236}">
                <a16:creationId xmlns:a16="http://schemas.microsoft.com/office/drawing/2014/main" id="{BECE6500-7C66-4595-2CE9-481B3A4379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ACA6CD-D194-E2C3-4C9F-E17444153BED}"/>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4207490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835A9-35F2-07F8-32D5-FE5C04DD4DA0}"/>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1617DE9-0244-7D64-A0E2-2275F5A7B39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7FAD9B-F0D1-4D0C-8AF0-1FE009738C77}"/>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5" name="Footer Placeholder 4">
            <a:extLst>
              <a:ext uri="{FF2B5EF4-FFF2-40B4-BE49-F238E27FC236}">
                <a16:creationId xmlns:a16="http://schemas.microsoft.com/office/drawing/2014/main" id="{9FD1E7FF-6EC4-FCE7-9D3B-F75485A06D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B8AAE9-DF17-2064-6D62-707D0C0FEEDE}"/>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303343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33BBB6-712C-958C-7F14-4EADF7C448D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0ADB495-2D7F-5852-0170-5081B7FF7BD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1EA5CB1-65A7-1290-E8D3-19AC93864568}"/>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5" name="Footer Placeholder 4">
            <a:extLst>
              <a:ext uri="{FF2B5EF4-FFF2-40B4-BE49-F238E27FC236}">
                <a16:creationId xmlns:a16="http://schemas.microsoft.com/office/drawing/2014/main" id="{812007A3-E8F7-AC6A-7056-AE229851AF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52C6BD-60AE-F996-BA41-C1083136779C}"/>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577249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678E0C5-FB8F-4FBE-9EDF-F8DFE163D222}"/>
              </a:ext>
            </a:extLst>
          </p:cNvPr>
          <p:cNvGraphicFramePr>
            <a:graphicFrameLocks noChangeAspect="1"/>
          </p:cNvGraphicFramePr>
          <p:nvPr userDrawn="1">
            <p:custDataLst>
              <p:tags r:id="rId1"/>
            </p:custDataLst>
            <p:extLst>
              <p:ext uri="{D42A27DB-BD31-4B8C-83A1-F6EECF244321}">
                <p14:modId xmlns:p14="http://schemas.microsoft.com/office/powerpoint/2010/main" val="380774491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501" imgH="502" progId="TCLayout.ActiveDocument.1">
                  <p:embed/>
                </p:oleObj>
              </mc:Choice>
              <mc:Fallback>
                <p:oleObj name="think-cell Slide" r:id="rId4" imgW="501" imgH="502" progId="TCLayout.ActiveDocument.1">
                  <p:embed/>
                  <p:pic>
                    <p:nvPicPr>
                      <p:cNvPr id="5" name="Object 4" hidden="1">
                        <a:extLst>
                          <a:ext uri="{FF2B5EF4-FFF2-40B4-BE49-F238E27FC236}">
                            <a16:creationId xmlns:a16="http://schemas.microsoft.com/office/drawing/2014/main" id="{1678E0C5-FB8F-4FBE-9EDF-F8DFE163D222}"/>
                          </a:ext>
                        </a:extLst>
                      </p:cNvPr>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C372551F-F98A-4888-982D-352DE41C9315}"/>
              </a:ext>
            </a:extLst>
          </p:cNvPr>
          <p:cNvSpPr/>
          <p:nvPr userDrawn="1">
            <p:custDataLst>
              <p:tags r:id="rId2"/>
            </p:custDataLst>
          </p:nvPr>
        </p:nvSpPr>
        <p:spPr>
          <a:xfrm>
            <a:off x="2" y="0"/>
            <a:ext cx="211666"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200" b="0" i="0" baseline="0">
              <a:latin typeface="Trebuchet MS" panose="020B0603020202020204" pitchFamily="34" charset="0"/>
              <a:ea typeface="+mj-ea"/>
              <a:cs typeface="Arial" panose="020B0604020202020204" pitchFamily="34" charset="0"/>
              <a:sym typeface="Trebuchet MS" panose="020B0603020202020204" pitchFamily="34" charset="0"/>
            </a:endParaRPr>
          </a:p>
        </p:txBody>
      </p:sp>
      <p:sp>
        <p:nvSpPr>
          <p:cNvPr id="8" name="Slide Number Placeholder 5"/>
          <p:cNvSpPr>
            <a:spLocks noGrp="1"/>
          </p:cNvSpPr>
          <p:nvPr>
            <p:ph type="sldNum" sz="quarter" idx="12"/>
          </p:nvPr>
        </p:nvSpPr>
        <p:spPr>
          <a:xfrm>
            <a:off x="11514670" y="6566446"/>
            <a:ext cx="478367" cy="155496"/>
          </a:xfrm>
          <a:prstGeom prst="rect">
            <a:avLst/>
          </a:prstGeom>
        </p:spPr>
        <p:txBody>
          <a:bodyPr anchor="ctr"/>
          <a:lstStyle>
            <a:lvl1pPr algn="ctr">
              <a:defRPr sz="900"/>
            </a:lvl1pPr>
          </a:lstStyle>
          <a:p>
            <a:fld id="{5D5369AF-0EB7-4BAF-8B64-14FFB1E0C7EA}" type="slidenum">
              <a:rPr lang="en-GB" smtClean="0"/>
              <a:pPr/>
              <a:t>‹#›</a:t>
            </a:fld>
            <a:endParaRPr lang="en-GB"/>
          </a:p>
        </p:txBody>
      </p:sp>
      <p:sp>
        <p:nvSpPr>
          <p:cNvPr id="11" name="Title 1">
            <a:extLst>
              <a:ext uri="{FF2B5EF4-FFF2-40B4-BE49-F238E27FC236}">
                <a16:creationId xmlns:a16="http://schemas.microsoft.com/office/drawing/2014/main" id="{1368B10A-604C-4FB6-8C54-0A936EC1C802}"/>
              </a:ext>
            </a:extLst>
          </p:cNvPr>
          <p:cNvSpPr>
            <a:spLocks noGrp="1"/>
          </p:cNvSpPr>
          <p:nvPr>
            <p:ph type="title" hasCustomPrompt="1"/>
          </p:nvPr>
        </p:nvSpPr>
        <p:spPr>
          <a:xfrm>
            <a:off x="522493" y="303439"/>
            <a:ext cx="11162649" cy="656173"/>
          </a:xfrm>
          <a:prstGeom prst="rect">
            <a:avLst/>
          </a:prstGeom>
        </p:spPr>
        <p:txBody>
          <a:bodyPr lIns="36000" tIns="36000" rIns="36000" bIns="36000"/>
          <a:lstStyle>
            <a:lvl1pPr>
              <a:defRPr lang="en-GB" sz="2400" b="0" dirty="0">
                <a:solidFill>
                  <a:schemeClr val="tx2"/>
                </a:solidFill>
                <a:latin typeface="Trebuchet MS" panose="020B0603020202020204" pitchFamily="34" charset="0"/>
                <a:ea typeface="+mj-ea"/>
                <a:cs typeface="Arial" panose="020B0604020202020204" pitchFamily="34" charset="0"/>
              </a:defRPr>
            </a:lvl1pPr>
          </a:lstStyle>
          <a:p>
            <a:r>
              <a:rPr lang="en-GB">
                <a:solidFill>
                  <a:schemeClr val="accent3">
                    <a:lumMod val="60000"/>
                    <a:lumOff val="40000"/>
                  </a:schemeClr>
                </a:solidFill>
              </a:rPr>
              <a:t>[key word]: </a:t>
            </a:r>
            <a:r>
              <a:rPr lang="en-GB"/>
              <a:t>[key message]</a:t>
            </a:r>
          </a:p>
        </p:txBody>
      </p:sp>
    </p:spTree>
    <p:extLst>
      <p:ext uri="{BB962C8B-B14F-4D97-AF65-F5344CB8AC3E}">
        <p14:creationId xmlns:p14="http://schemas.microsoft.com/office/powerpoint/2010/main" val="4060690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A357A-50D7-B687-9E04-761AA42D086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A52A2FD-0AB6-03F1-D62A-3C8694703F1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D6DC608-FB65-62CB-989F-2A234617924A}"/>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5" name="Footer Placeholder 4">
            <a:extLst>
              <a:ext uri="{FF2B5EF4-FFF2-40B4-BE49-F238E27FC236}">
                <a16:creationId xmlns:a16="http://schemas.microsoft.com/office/drawing/2014/main" id="{018D5E49-020A-0924-4842-08E4FD4B82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394464-C0D1-2394-28FC-358EE3451755}"/>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3471309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EAC89-DA01-D6F7-24B2-4FB3758D707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9CD713C-06C5-50EE-5D48-4B7B4AC8E69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8546013-46AD-A3D6-A14C-4ACC5E174909}"/>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5" name="Footer Placeholder 4">
            <a:extLst>
              <a:ext uri="{FF2B5EF4-FFF2-40B4-BE49-F238E27FC236}">
                <a16:creationId xmlns:a16="http://schemas.microsoft.com/office/drawing/2014/main" id="{50B3AD10-CD69-EF14-B0E4-B7A4EA418B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4715E4-95EE-F933-B226-92237636FD2A}"/>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611243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BF0A1-9392-65A4-1CC2-FC034D5D217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721DE47-042F-20DD-A55D-7C051026A88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8910032-84DF-3283-0AD5-6F522A10BE0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2A17EC8-3C83-EBEE-1A62-0EC2114850B2}"/>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6" name="Footer Placeholder 5">
            <a:extLst>
              <a:ext uri="{FF2B5EF4-FFF2-40B4-BE49-F238E27FC236}">
                <a16:creationId xmlns:a16="http://schemas.microsoft.com/office/drawing/2014/main" id="{FD3ACEF5-75AF-CEB9-705D-F998E9AA26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F5E092-C3FD-3771-8076-2EB147CBBBF7}"/>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911639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FCD90-75EB-87C4-CBC5-6D486937DC74}"/>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942292C-BAB7-583A-D4EE-9F329199B3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46A68B7-1EEE-308A-76E3-8206AC3F55F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E5DAEF2B-330A-C4E9-6C5A-142301144A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782B72-9349-CD12-0EB5-4E0778A6C25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543CA22-A06F-6456-B80B-CD986A76CD61}"/>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8" name="Footer Placeholder 7">
            <a:extLst>
              <a:ext uri="{FF2B5EF4-FFF2-40B4-BE49-F238E27FC236}">
                <a16:creationId xmlns:a16="http://schemas.microsoft.com/office/drawing/2014/main" id="{88CB0683-4FBF-B0B8-4446-CBD4D4FC899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82707E4-EDF6-7844-F1B4-D89505506EDE}"/>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1909784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AAF73-5661-42E5-1C21-4263230F390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7B7B5EB-2DFF-2A80-23EB-2304388461A3}"/>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4" name="Footer Placeholder 3">
            <a:extLst>
              <a:ext uri="{FF2B5EF4-FFF2-40B4-BE49-F238E27FC236}">
                <a16:creationId xmlns:a16="http://schemas.microsoft.com/office/drawing/2014/main" id="{6DB7E198-56CB-9D4D-B05C-D20C8AF5BF5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59AF68D-5A74-82DA-F201-C6E3B6660EFC}"/>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1708163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C2A2BC-8E79-6B2B-3136-1EF34424FD8B}"/>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3" name="Footer Placeholder 2">
            <a:extLst>
              <a:ext uri="{FF2B5EF4-FFF2-40B4-BE49-F238E27FC236}">
                <a16:creationId xmlns:a16="http://schemas.microsoft.com/office/drawing/2014/main" id="{5E80847D-C171-60F8-A5DD-BB9FC531386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164FC28-5EA0-E097-F111-80A996BBEE8F}"/>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4060972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6F106-B965-A8CD-ECC4-D176FCD941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F20CBDD-D78A-FE28-2BED-97F7F6F811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ABE1A856-5F17-6600-F009-F2BCFA7158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1AA9837-8D78-3412-9326-709B8EEB5A9C}"/>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6" name="Footer Placeholder 5">
            <a:extLst>
              <a:ext uri="{FF2B5EF4-FFF2-40B4-BE49-F238E27FC236}">
                <a16:creationId xmlns:a16="http://schemas.microsoft.com/office/drawing/2014/main" id="{A78ABFEE-EC2F-18F0-49AA-05485ACC2B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FA569D-0CEA-2ADD-0548-0C6A1CE353EF}"/>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3535381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D47A2-5068-E4AA-CADB-D6184376D85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0348675A-7C24-FA7B-E32B-40110B123D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C6E79C9-70AE-6687-69F1-A1BD3CE8F5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1D9BB14-8BFB-329B-BBE0-4B9C8CBED067}"/>
              </a:ext>
            </a:extLst>
          </p:cNvPr>
          <p:cNvSpPr>
            <a:spLocks noGrp="1"/>
          </p:cNvSpPr>
          <p:nvPr>
            <p:ph type="dt" sz="half" idx="10"/>
          </p:nvPr>
        </p:nvSpPr>
        <p:spPr/>
        <p:txBody>
          <a:bodyPr/>
          <a:lstStyle/>
          <a:p>
            <a:fld id="{16CDCB90-599F-45BA-85C4-F50ABC90F0EB}" type="datetimeFigureOut">
              <a:rPr lang="en-GB" smtClean="0"/>
              <a:t>29/07/2025</a:t>
            </a:fld>
            <a:endParaRPr lang="en-GB"/>
          </a:p>
        </p:txBody>
      </p:sp>
      <p:sp>
        <p:nvSpPr>
          <p:cNvPr id="6" name="Footer Placeholder 5">
            <a:extLst>
              <a:ext uri="{FF2B5EF4-FFF2-40B4-BE49-F238E27FC236}">
                <a16:creationId xmlns:a16="http://schemas.microsoft.com/office/drawing/2014/main" id="{C6B6F882-6778-996D-660F-BBB8D415A2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B6A1F20-6208-2792-3104-C481B0D8CDDB}"/>
              </a:ext>
            </a:extLst>
          </p:cNvPr>
          <p:cNvSpPr>
            <a:spLocks noGrp="1"/>
          </p:cNvSpPr>
          <p:nvPr>
            <p:ph type="sldNum" sz="quarter" idx="12"/>
          </p:nvPr>
        </p:nvSpPr>
        <p:spPr/>
        <p:txBody>
          <a:bodyPr/>
          <a:lstStyle/>
          <a:p>
            <a:fld id="{6CCD8834-7D16-4AA5-9E9B-68C93A483702}" type="slidenum">
              <a:rPr lang="en-GB" smtClean="0"/>
              <a:t>‹#›</a:t>
            </a:fld>
            <a:endParaRPr lang="en-GB"/>
          </a:p>
        </p:txBody>
      </p:sp>
    </p:spTree>
    <p:extLst>
      <p:ext uri="{BB962C8B-B14F-4D97-AF65-F5344CB8AC3E}">
        <p14:creationId xmlns:p14="http://schemas.microsoft.com/office/powerpoint/2010/main" val="3990965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A6E2AB-8270-6956-BCDC-83FE7F740F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CBD0172B-9523-F388-B7D0-676EDE2B05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463974F-5D15-118B-C262-275DC46DF5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CDCB90-599F-45BA-85C4-F50ABC90F0EB}" type="datetimeFigureOut">
              <a:rPr lang="en-GB" smtClean="0"/>
              <a:t>29/07/2025</a:t>
            </a:fld>
            <a:endParaRPr lang="en-GB"/>
          </a:p>
        </p:txBody>
      </p:sp>
      <p:sp>
        <p:nvSpPr>
          <p:cNvPr id="5" name="Footer Placeholder 4">
            <a:extLst>
              <a:ext uri="{FF2B5EF4-FFF2-40B4-BE49-F238E27FC236}">
                <a16:creationId xmlns:a16="http://schemas.microsoft.com/office/drawing/2014/main" id="{A7F9F30C-80E0-CDBD-5B36-3AE96FB80B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98409CB-57DF-C6AC-CEFB-5FBEB7220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CD8834-7D16-4AA5-9E9B-68C93A483702}" type="slidenum">
              <a:rPr lang="en-GB" smtClean="0"/>
              <a:t>‹#›</a:t>
            </a:fld>
            <a:endParaRPr lang="en-GB"/>
          </a:p>
        </p:txBody>
      </p:sp>
    </p:spTree>
    <p:extLst>
      <p:ext uri="{BB962C8B-B14F-4D97-AF65-F5344CB8AC3E}">
        <p14:creationId xmlns:p14="http://schemas.microsoft.com/office/powerpoint/2010/main" val="246669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www.gov.uk/government/publications/keeping-children-safe-in-out-of-school-settings-code-of-practic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hyperlink" Target="https://consult.education.gov.uk/out-of-school-settings-safeguarding-team/out-of-school-settings-safeguarding-call-for-evid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consult.education.gov.uk/out-of-school-settings-safeguarding-team/out-of-school-settings-safeguarding-call-for-evid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www.gov.uk/government/publications/keeping-children-safe-in-out-of-school-settings-code-of-practice"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s://educationhub.blog.gov.uk/"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hyperlink" Target="https://www.gov.uk/government/publications/keeping-children-safe-in-out-of-school-settings-code-of-practice" TargetMode="External"/><Relationship Id="rId10" Type="http://schemas.openxmlformats.org/officeDocument/2006/relationships/hyperlink" Target="https://safeguardingooss.vc-enable.co.uk/Login/Login?ReturnUrl=%2F" TargetMode="External"/><Relationship Id="rId4" Type="http://schemas.openxmlformats.org/officeDocument/2006/relationships/hyperlink" Target="https://safeguardingooss.vc-enable.co.uk/" TargetMode="Externa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E63FB8-16BE-A2BE-3DE7-F5F76A0F6075}"/>
              </a:ext>
            </a:extLst>
          </p:cNvPr>
          <p:cNvPicPr>
            <a:picLocks noChangeAspect="1"/>
          </p:cNvPicPr>
          <p:nvPr/>
        </p:nvPicPr>
        <p:blipFill rotWithShape="1">
          <a:blip r:embed="rId2"/>
          <a:srcRect t="21818" r="9423" b="28246"/>
          <a:stretch/>
        </p:blipFill>
        <p:spPr>
          <a:xfrm>
            <a:off x="0" y="0"/>
            <a:ext cx="12192000" cy="6858000"/>
          </a:xfrm>
          <a:prstGeom prst="rect">
            <a:avLst/>
          </a:prstGeom>
          <a:ln>
            <a:solidFill>
              <a:srgbClr val="8DD0E6"/>
            </a:solidFill>
          </a:ln>
        </p:spPr>
      </p:pic>
      <p:sp>
        <p:nvSpPr>
          <p:cNvPr id="2" name="Title 1">
            <a:extLst>
              <a:ext uri="{FF2B5EF4-FFF2-40B4-BE49-F238E27FC236}">
                <a16:creationId xmlns:a16="http://schemas.microsoft.com/office/drawing/2014/main" id="{E14A7D1E-1196-30E9-5A9C-B5B10542CEC0}"/>
              </a:ext>
            </a:extLst>
          </p:cNvPr>
          <p:cNvSpPr>
            <a:spLocks noGrp="1"/>
          </p:cNvSpPr>
          <p:nvPr>
            <p:ph type="ctrTitle"/>
          </p:nvPr>
        </p:nvSpPr>
        <p:spPr>
          <a:xfrm>
            <a:off x="528122" y="3337611"/>
            <a:ext cx="9144000" cy="2387600"/>
          </a:xfrm>
        </p:spPr>
        <p:txBody>
          <a:bodyPr>
            <a:normAutofit fontScale="90000"/>
          </a:bodyPr>
          <a:lstStyle/>
          <a:p>
            <a:pPr algn="l"/>
            <a:r>
              <a:rPr lang="en-GB">
                <a:latin typeface="Trebuchet MS" panose="020B0603020202020204" pitchFamily="34" charset="0"/>
                <a:cs typeface="Arial" panose="020B0604020202020204" pitchFamily="34" charset="0"/>
              </a:rPr>
              <a:t>Out-of-School Settings E-Learning and Call for Evidence Stakeholder Comms Pack</a:t>
            </a:r>
            <a:br>
              <a:rPr lang="en-GB" b="1">
                <a:latin typeface="Arial" panose="020B0604020202020204" pitchFamily="34" charset="0"/>
                <a:cs typeface="Arial" panose="020B0604020202020204" pitchFamily="34" charset="0"/>
              </a:rPr>
            </a:br>
            <a:endParaRPr lang="en-GB"/>
          </a:p>
        </p:txBody>
      </p:sp>
      <p:pic>
        <p:nvPicPr>
          <p:cNvPr id="5" name="Picture 4" descr="Text&#10;&#10;Description automatically generated with low confidence">
            <a:extLst>
              <a:ext uri="{FF2B5EF4-FFF2-40B4-BE49-F238E27FC236}">
                <a16:creationId xmlns:a16="http://schemas.microsoft.com/office/drawing/2014/main" id="{26B87FA5-D8C1-CC25-66BF-26DF2161D27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074" y="-333555"/>
            <a:ext cx="1774285" cy="1774285"/>
          </a:xfrm>
          <a:prstGeom prst="rect">
            <a:avLst/>
          </a:prstGeom>
        </p:spPr>
      </p:pic>
    </p:spTree>
    <p:extLst>
      <p:ext uri="{BB962C8B-B14F-4D97-AF65-F5344CB8AC3E}">
        <p14:creationId xmlns:p14="http://schemas.microsoft.com/office/powerpoint/2010/main" val="109410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97B3E-02BB-7580-30E5-A752B300C37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80B3349-8909-B11A-4367-580DA43801BB}"/>
              </a:ext>
            </a:extLst>
          </p:cNvPr>
          <p:cNvPicPr>
            <a:picLocks noChangeAspect="1"/>
          </p:cNvPicPr>
          <p:nvPr/>
        </p:nvPicPr>
        <p:blipFill rotWithShape="1">
          <a:blip r:embed="rId2"/>
          <a:srcRect t="21818" r="9423" b="28246"/>
          <a:stretch/>
        </p:blipFill>
        <p:spPr>
          <a:xfrm>
            <a:off x="0" y="0"/>
            <a:ext cx="12192000" cy="6858000"/>
          </a:xfrm>
          <a:prstGeom prst="rect">
            <a:avLst/>
          </a:prstGeom>
          <a:ln>
            <a:solidFill>
              <a:srgbClr val="8DD0E6"/>
            </a:solidFill>
          </a:ln>
        </p:spPr>
      </p:pic>
      <p:sp>
        <p:nvSpPr>
          <p:cNvPr id="2" name="Title 1">
            <a:extLst>
              <a:ext uri="{FF2B5EF4-FFF2-40B4-BE49-F238E27FC236}">
                <a16:creationId xmlns:a16="http://schemas.microsoft.com/office/drawing/2014/main" id="{B9D4333B-617A-D12C-44A1-4A50DC44A3F5}"/>
              </a:ext>
            </a:extLst>
          </p:cNvPr>
          <p:cNvSpPr>
            <a:spLocks noGrp="1"/>
          </p:cNvSpPr>
          <p:nvPr>
            <p:ph type="ctrTitle"/>
          </p:nvPr>
        </p:nvSpPr>
        <p:spPr>
          <a:xfrm>
            <a:off x="590468" y="2180758"/>
            <a:ext cx="9144000" cy="2387600"/>
          </a:xfrm>
        </p:spPr>
        <p:txBody>
          <a:bodyPr>
            <a:normAutofit fontScale="90000"/>
          </a:bodyPr>
          <a:lstStyle/>
          <a:p>
            <a:pPr algn="l"/>
            <a:r>
              <a:rPr lang="en-GB" dirty="0">
                <a:latin typeface="Trebuchet MS" panose="020B0603020202020204" pitchFamily="34" charset="0"/>
                <a:cs typeface="Arial" panose="020B0604020202020204" pitchFamily="34" charset="0"/>
              </a:rPr>
              <a:t>Call for Evidence and E-learning lines</a:t>
            </a:r>
            <a:br>
              <a:rPr lang="en-GB" b="1" dirty="0">
                <a:latin typeface="Arial" panose="020B0604020202020204" pitchFamily="34" charset="0"/>
                <a:cs typeface="Arial" panose="020B0604020202020204" pitchFamily="34" charset="0"/>
              </a:rPr>
            </a:br>
            <a:endParaRPr lang="en-GB" dirty="0"/>
          </a:p>
        </p:txBody>
      </p:sp>
    </p:spTree>
    <p:extLst>
      <p:ext uri="{BB962C8B-B14F-4D97-AF65-F5344CB8AC3E}">
        <p14:creationId xmlns:p14="http://schemas.microsoft.com/office/powerpoint/2010/main" val="741708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7457D-5391-9E8B-EB9D-637240C42C9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C063FF2-3E10-657F-F9D1-2B62D74BF5DF}"/>
              </a:ext>
            </a:extLst>
          </p:cNvPr>
          <p:cNvPicPr>
            <a:picLocks noChangeAspect="1"/>
          </p:cNvPicPr>
          <p:nvPr/>
        </p:nvPicPr>
        <p:blipFill>
          <a:blip r:embed="rId3"/>
          <a:stretch>
            <a:fillRect/>
          </a:stretch>
        </p:blipFill>
        <p:spPr>
          <a:xfrm>
            <a:off x="9449" y="0"/>
            <a:ext cx="12173101" cy="6858000"/>
          </a:xfrm>
          <a:prstGeom prst="rect">
            <a:avLst/>
          </a:prstGeom>
        </p:spPr>
      </p:pic>
      <p:sp>
        <p:nvSpPr>
          <p:cNvPr id="2" name="Slide Number Placeholder 1">
            <a:extLst>
              <a:ext uri="{FF2B5EF4-FFF2-40B4-BE49-F238E27FC236}">
                <a16:creationId xmlns:a16="http://schemas.microsoft.com/office/drawing/2014/main" id="{7A7A13A5-2D68-C1B0-399A-291A8B89E3F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5369AF-0EB7-4BAF-8B64-14FFB1E0C7EA}" type="slidenum">
              <a:rPr kumimoji="0" lang="en-GB" sz="9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GB" sz="9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F5E79EB9-207F-9C50-DE4C-A6366DD02C3A}"/>
              </a:ext>
            </a:extLst>
          </p:cNvPr>
          <p:cNvSpPr>
            <a:spLocks noGrp="1"/>
          </p:cNvSpPr>
          <p:nvPr>
            <p:ph type="title"/>
          </p:nvPr>
        </p:nvSpPr>
        <p:spPr>
          <a:xfrm>
            <a:off x="187982" y="332506"/>
            <a:ext cx="11785708" cy="283270"/>
          </a:xfrm>
        </p:spPr>
        <p:txBody>
          <a:bodyPr>
            <a:normAutofit fontScale="90000"/>
          </a:bodyPr>
          <a:lstStyle/>
          <a:p>
            <a:r>
              <a:rPr lang="en-GB" sz="2000">
                <a:latin typeface="Trebuchet MS"/>
                <a:cs typeface="Arial"/>
              </a:rPr>
              <a:t>Out-of-School Settings (OOSS) Call for Evidence and E-Learning lines</a:t>
            </a:r>
            <a:endParaRPr lang="en-GB" sz="2000"/>
          </a:p>
        </p:txBody>
      </p:sp>
      <p:sp>
        <p:nvSpPr>
          <p:cNvPr id="4" name="TextBox 3">
            <a:extLst>
              <a:ext uri="{FF2B5EF4-FFF2-40B4-BE49-F238E27FC236}">
                <a16:creationId xmlns:a16="http://schemas.microsoft.com/office/drawing/2014/main" id="{6EF577C9-D7F0-C96E-BF70-DAA46E57CFE6}"/>
              </a:ext>
            </a:extLst>
          </p:cNvPr>
          <p:cNvSpPr txBox="1"/>
          <p:nvPr/>
        </p:nvSpPr>
        <p:spPr bwMode="auto">
          <a:xfrm>
            <a:off x="310556" y="889871"/>
            <a:ext cx="11367638" cy="5763477"/>
          </a:xfrm>
          <a:prstGeom prst="roundRect">
            <a:avLst>
              <a:gd name="adj" fmla="val 7771"/>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marL="285750" indent="-285750" algn="l" rtl="0" fontAlgn="base">
              <a:buFont typeface="Arial" panose="020B0604020202020204" pitchFamily="34" charset="0"/>
              <a:buChar char="•"/>
            </a:pPr>
            <a:r>
              <a:rPr lang="en-GB" sz="2000" b="0" i="0">
                <a:solidFill>
                  <a:srgbClr val="000000"/>
                </a:solidFill>
                <a:effectLst/>
                <a:latin typeface="Calibri" panose="020F0502020204030204" pitchFamily="34" charset="0"/>
              </a:rPr>
              <a:t>This Government is committed to safeguarding children and protecting them from harm.</a:t>
            </a:r>
          </a:p>
          <a:p>
            <a:pPr marL="285750" indent="-285750" algn="l" rtl="0" fontAlgn="base">
              <a:buFont typeface="Arial" panose="020B0604020202020204" pitchFamily="34" charset="0"/>
              <a:buChar char="•"/>
            </a:pPr>
            <a:r>
              <a:rPr lang="en-GB" sz="2000" b="0" i="0">
                <a:solidFill>
                  <a:srgbClr val="000000"/>
                </a:solidFill>
                <a:effectLst/>
                <a:latin typeface="Calibri" panose="020F0502020204030204" pitchFamily="34" charset="0"/>
              </a:rPr>
              <a:t>All OOSS providers have a legal duty of care to ensure the safety of children that attend their setting and protect them from harm.</a:t>
            </a:r>
          </a:p>
          <a:p>
            <a:pPr marL="285750" indent="-285750" algn="l" rtl="0" fontAlgn="base">
              <a:buFont typeface="Arial" panose="020B0604020202020204" pitchFamily="34" charset="0"/>
              <a:buChar char="•"/>
            </a:pPr>
            <a:r>
              <a:rPr lang="en-GB" sz="2000" b="0" i="0">
                <a:solidFill>
                  <a:srgbClr val="000000"/>
                </a:solidFill>
                <a:effectLst/>
                <a:latin typeface="Calibri" panose="020F0502020204030204" pitchFamily="34" charset="0"/>
              </a:rPr>
              <a:t>Parents are ultimately responsible for the decision on whether an OOSS is safe for their child to attend, and we have published </a:t>
            </a:r>
            <a:r>
              <a:rPr lang="en-GB" sz="2000" b="0" i="0" u="sng" strike="noStrike">
                <a:solidFill>
                  <a:srgbClr val="000000"/>
                </a:solidFill>
                <a:effectLst/>
                <a:latin typeface="Calibri" panose="020F0502020204030204" pitchFamily="34" charset="0"/>
                <a:hlinkClick r:id="rId4"/>
              </a:rPr>
              <a:t>guidance</a:t>
            </a:r>
            <a:r>
              <a:rPr lang="en-GB" sz="2000" b="0" i="0">
                <a:solidFill>
                  <a:srgbClr val="000000"/>
                </a:solidFill>
                <a:effectLst/>
                <a:latin typeface="Calibri" panose="020F0502020204030204" pitchFamily="34" charset="0"/>
              </a:rPr>
              <a:t> to help them make an informed choice.</a:t>
            </a:r>
          </a:p>
          <a:p>
            <a:pPr marL="285750" indent="-285750" algn="l" rtl="0" fontAlgn="base">
              <a:buFont typeface="Arial" panose="020B0604020202020204" pitchFamily="34" charset="0"/>
              <a:buChar char="•"/>
            </a:pPr>
            <a:r>
              <a:rPr lang="en-GB" sz="2000" b="0" i="0">
                <a:solidFill>
                  <a:srgbClr val="000000"/>
                </a:solidFill>
                <a:effectLst/>
                <a:latin typeface="Calibri" panose="020F0502020204030204" pitchFamily="34" charset="0"/>
              </a:rPr>
              <a:t>The Government recognises that OOSS offer learning and enriching activities for children, and that these can have significant benefits for children’s mental health and wellbeing, as well as their educational and social development.</a:t>
            </a:r>
          </a:p>
          <a:p>
            <a:pPr marL="285750" indent="-285750" algn="l" rtl="0" fontAlgn="base">
              <a:buFont typeface="Arial" panose="020B0604020202020204" pitchFamily="34" charset="0"/>
              <a:buChar char="•"/>
            </a:pPr>
            <a:r>
              <a:rPr lang="en-GB" sz="2000" b="0" i="0">
                <a:solidFill>
                  <a:srgbClr val="000000"/>
                </a:solidFill>
                <a:effectLst/>
                <a:latin typeface="Calibri" panose="020F0502020204030204" pitchFamily="34" charset="0"/>
              </a:rPr>
              <a:t>We believe that most OOSS provide enriching activities and education across many subjects, including arts, language, music, sport and religion, in a safe environment supported by committed staff and volunteers. We want to ensure this is true for all OOSS – children must be protected, and parents and carers should feel confident that these settings are as safe as possible</a:t>
            </a:r>
          </a:p>
          <a:p>
            <a:pPr algn="l" rtl="0" fontAlgn="base"/>
            <a:endParaRPr lang="en-GB" sz="2000" b="0" i="0">
              <a:solidFill>
                <a:srgbClr val="000000"/>
              </a:solidFill>
              <a:effectLst/>
              <a:latin typeface="Calibri" panose="020F0502020204030204" pitchFamily="34" charset="0"/>
            </a:endParaRPr>
          </a:p>
          <a:p>
            <a:pPr marL="285750" indent="-285750" algn="l" rtl="0" fontAlgn="base">
              <a:buFont typeface="Arial" panose="020B0604020202020204" pitchFamily="34" charset="0"/>
              <a:buChar char="•"/>
            </a:pPr>
            <a:r>
              <a:rPr lang="en-GB" sz="2000" b="0" i="0">
                <a:solidFill>
                  <a:srgbClr val="000000"/>
                </a:solidFill>
                <a:effectLst/>
                <a:latin typeface="Calibri" panose="020F0502020204030204" pitchFamily="34" charset="0"/>
              </a:rPr>
              <a:t>That is why we have developed </a:t>
            </a:r>
            <a:r>
              <a:rPr lang="en-GB" sz="2000" b="1" i="0">
                <a:solidFill>
                  <a:srgbClr val="000000"/>
                </a:solidFill>
                <a:effectLst/>
                <a:latin typeface="Calibri" panose="020F0502020204030204" pitchFamily="34" charset="0"/>
              </a:rPr>
              <a:t>a free-to-access e-learning package</a:t>
            </a:r>
            <a:r>
              <a:rPr lang="en-GB" sz="2000" b="0" i="0">
                <a:solidFill>
                  <a:srgbClr val="000000"/>
                </a:solidFill>
                <a:effectLst/>
                <a:latin typeface="Calibri" panose="020F0502020204030204" pitchFamily="34" charset="0"/>
              </a:rPr>
              <a:t>, which complements the guidance and makes it accessible for all providers</a:t>
            </a:r>
          </a:p>
          <a:p>
            <a:pPr marL="285750" indent="-285750" algn="l" rtl="0" fontAlgn="base">
              <a:buFont typeface="Arial" panose="020B0604020202020204" pitchFamily="34" charset="0"/>
              <a:buChar char="•"/>
            </a:pPr>
            <a:r>
              <a:rPr lang="en-GB" sz="2000">
                <a:solidFill>
                  <a:srgbClr val="000000"/>
                </a:solidFill>
                <a:latin typeface="Calibri" panose="020F0502020204030204" pitchFamily="34" charset="0"/>
              </a:rPr>
              <a:t>We have also </a:t>
            </a:r>
            <a:r>
              <a:rPr lang="en-GB" sz="2000" dirty="0">
                <a:solidFill>
                  <a:srgbClr val="000000"/>
                </a:solidFill>
                <a:latin typeface="Calibri" panose="020F0502020204030204" pitchFamily="34" charset="0"/>
              </a:rPr>
              <a:t>launched </a:t>
            </a:r>
            <a:r>
              <a:rPr lang="en-GB" sz="2000" b="1" i="0" dirty="0">
                <a:solidFill>
                  <a:srgbClr val="000000"/>
                </a:solidFill>
                <a:effectLst/>
                <a:latin typeface="Calibri" panose="020F0502020204030204" pitchFamily="34" charset="0"/>
              </a:rPr>
              <a:t>a Call for Evidence </a:t>
            </a:r>
            <a:r>
              <a:rPr lang="en-GB" sz="2000" b="0" i="0">
                <a:solidFill>
                  <a:srgbClr val="000000"/>
                </a:solidFill>
                <a:effectLst/>
                <a:latin typeface="Calibri" panose="020F0502020204030204" pitchFamily="34" charset="0"/>
              </a:rPr>
              <a:t>to help the Government better understand the sector and shape potential policy proposals. This </a:t>
            </a:r>
            <a:r>
              <a:rPr lang="en-GB" sz="2000" b="0" i="0" dirty="0">
                <a:solidFill>
                  <a:srgbClr val="000000"/>
                </a:solidFill>
                <a:effectLst/>
                <a:latin typeface="Calibri" panose="020F0502020204030204" pitchFamily="34" charset="0"/>
              </a:rPr>
              <a:t>opened on 29 May </a:t>
            </a:r>
            <a:r>
              <a:rPr lang="en-GB" sz="2000" b="0" i="0">
                <a:solidFill>
                  <a:srgbClr val="000000"/>
                </a:solidFill>
                <a:effectLst/>
                <a:latin typeface="Calibri" panose="020F0502020204030204" pitchFamily="34" charset="0"/>
              </a:rPr>
              <a:t>and is </a:t>
            </a:r>
            <a:r>
              <a:rPr lang="en-GB" sz="2000" b="0" i="0" dirty="0">
                <a:solidFill>
                  <a:srgbClr val="000000"/>
                </a:solidFill>
                <a:effectLst/>
                <a:latin typeface="Calibri" panose="020F0502020204030204" pitchFamily="34" charset="0"/>
              </a:rPr>
              <a:t>due to close on 21 August 2025</a:t>
            </a:r>
            <a:r>
              <a:rPr lang="en-GB" sz="2000" b="0" i="0">
                <a:solidFill>
                  <a:srgbClr val="000000"/>
                </a:solidFill>
                <a:effectLst/>
                <a:latin typeface="Calibri" panose="020F0502020204030204" pitchFamily="34" charset="0"/>
              </a:rPr>
              <a:t>.</a:t>
            </a:r>
            <a:r>
              <a:rPr lang="en-GB" sz="2000" b="0" i="0" dirty="0">
                <a:solidFill>
                  <a:srgbClr val="000000"/>
                </a:solidFill>
                <a:effectLst/>
                <a:latin typeface="Calibri" panose="020F0502020204030204" pitchFamily="34" charset="0"/>
              </a:rPr>
              <a:t> </a:t>
            </a:r>
            <a:endParaRPr lang="en-GB" sz="1600" dirty="0">
              <a:solidFill>
                <a:srgbClr val="000000"/>
              </a:solidFill>
              <a:latin typeface="Calibri" panose="020F0502020204030204" pitchFamily="34" charset="0"/>
            </a:endParaRPr>
          </a:p>
          <a:p>
            <a:pPr algn="l" rtl="0" fontAlgn="base">
              <a:lnSpc>
                <a:spcPts val="1639"/>
              </a:lnSpc>
            </a:pPr>
            <a:endParaRPr lang="en-GB" sz="1600" b="0" i="0">
              <a:solidFill>
                <a:srgbClr val="000000"/>
              </a:solidFill>
              <a:effectLst/>
              <a:latin typeface="Calibri" panose="020F0502020204030204" pitchFamily="34" charset="0"/>
            </a:endParaRPr>
          </a:p>
        </p:txBody>
      </p:sp>
      <p:sp>
        <p:nvSpPr>
          <p:cNvPr id="17" name="TextBox 16">
            <a:extLst>
              <a:ext uri="{FF2B5EF4-FFF2-40B4-BE49-F238E27FC236}">
                <a16:creationId xmlns:a16="http://schemas.microsoft.com/office/drawing/2014/main" id="{7368E619-99AE-9F29-9DD7-8D524BC78AA7}"/>
              </a:ext>
            </a:extLst>
          </p:cNvPr>
          <p:cNvSpPr txBox="1"/>
          <p:nvPr/>
        </p:nvSpPr>
        <p:spPr bwMode="auto">
          <a:xfrm>
            <a:off x="4540230" y="52938"/>
            <a:ext cx="2677213" cy="215444"/>
          </a:xfrm>
          <a:prstGeom prst="rect">
            <a:avLst/>
          </a:prstGeom>
          <a:solidFill>
            <a:schemeClr val="bg1"/>
          </a:solidFill>
          <a:ln>
            <a:solidFill>
              <a:srgbClr val="C00000"/>
            </a:solidFill>
          </a:ln>
          <a:effectLst/>
        </p:spPr>
        <p:txBody>
          <a:bodyPr vert="horz" wrap="square" lIns="0" tIns="0" rIns="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C00000"/>
                </a:solidFill>
                <a:effectLst/>
                <a:uLnTx/>
                <a:uFillTx/>
                <a:latin typeface="Trebuchet MS" panose="020B0603020202020204" pitchFamily="34" charset="0"/>
                <a:ea typeface="+mn-ea"/>
                <a:cs typeface="Arial" panose="020B0604020202020204" pitchFamily="34" charset="0"/>
              </a:rPr>
              <a:t>OFFICIAL SENSITIVE</a:t>
            </a:r>
          </a:p>
        </p:txBody>
      </p:sp>
    </p:spTree>
    <p:extLst>
      <p:ext uri="{BB962C8B-B14F-4D97-AF65-F5344CB8AC3E}">
        <p14:creationId xmlns:p14="http://schemas.microsoft.com/office/powerpoint/2010/main" val="1156992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60ED3-3FD7-8215-3545-5405005FAEC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1A79277-E525-79F4-4E85-AD28CEEE2769}"/>
              </a:ext>
            </a:extLst>
          </p:cNvPr>
          <p:cNvPicPr>
            <a:picLocks noChangeAspect="1"/>
          </p:cNvPicPr>
          <p:nvPr/>
        </p:nvPicPr>
        <p:blipFill rotWithShape="1">
          <a:blip r:embed="rId2"/>
          <a:srcRect t="21818" r="9423" b="28246"/>
          <a:stretch/>
        </p:blipFill>
        <p:spPr>
          <a:xfrm>
            <a:off x="0" y="0"/>
            <a:ext cx="12192000" cy="6858000"/>
          </a:xfrm>
          <a:prstGeom prst="rect">
            <a:avLst/>
          </a:prstGeom>
          <a:ln>
            <a:solidFill>
              <a:srgbClr val="8DD0E6"/>
            </a:solidFill>
          </a:ln>
        </p:spPr>
      </p:pic>
      <p:sp>
        <p:nvSpPr>
          <p:cNvPr id="2" name="Title 1">
            <a:extLst>
              <a:ext uri="{FF2B5EF4-FFF2-40B4-BE49-F238E27FC236}">
                <a16:creationId xmlns:a16="http://schemas.microsoft.com/office/drawing/2014/main" id="{CEAD3996-3EEA-C743-DCBD-1B376EBD7D96}"/>
              </a:ext>
            </a:extLst>
          </p:cNvPr>
          <p:cNvSpPr>
            <a:spLocks noGrp="1"/>
          </p:cNvSpPr>
          <p:nvPr>
            <p:ph type="ctrTitle"/>
          </p:nvPr>
        </p:nvSpPr>
        <p:spPr>
          <a:xfrm>
            <a:off x="590468" y="2180758"/>
            <a:ext cx="9144000" cy="2387600"/>
          </a:xfrm>
        </p:spPr>
        <p:txBody>
          <a:bodyPr>
            <a:normAutofit/>
          </a:bodyPr>
          <a:lstStyle/>
          <a:p>
            <a:pPr algn="l"/>
            <a:r>
              <a:rPr lang="en-GB" dirty="0">
                <a:latin typeface="Trebuchet MS" panose="020B0603020202020204" pitchFamily="34" charset="0"/>
                <a:cs typeface="Arial" panose="020B0604020202020204" pitchFamily="34" charset="0"/>
              </a:rPr>
              <a:t>Call for Evidence Comms</a:t>
            </a:r>
            <a:br>
              <a:rPr lang="en-GB" b="1" dirty="0">
                <a:latin typeface="Arial" panose="020B0604020202020204" pitchFamily="34" charset="0"/>
                <a:cs typeface="Arial" panose="020B0604020202020204" pitchFamily="34" charset="0"/>
              </a:rPr>
            </a:br>
            <a:endParaRPr lang="en-GB" dirty="0"/>
          </a:p>
        </p:txBody>
      </p:sp>
    </p:spTree>
    <p:extLst>
      <p:ext uri="{BB962C8B-B14F-4D97-AF65-F5344CB8AC3E}">
        <p14:creationId xmlns:p14="http://schemas.microsoft.com/office/powerpoint/2010/main" val="78698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93ADF-DACE-1224-F167-9A2205629A2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17FA488-51F7-897F-9F59-0B7A8C4939B6}"/>
              </a:ext>
            </a:extLst>
          </p:cNvPr>
          <p:cNvPicPr>
            <a:picLocks noChangeAspect="1"/>
          </p:cNvPicPr>
          <p:nvPr/>
        </p:nvPicPr>
        <p:blipFill>
          <a:blip r:embed="rId3"/>
          <a:stretch>
            <a:fillRect/>
          </a:stretch>
        </p:blipFill>
        <p:spPr>
          <a:xfrm>
            <a:off x="-27606" y="0"/>
            <a:ext cx="12167617" cy="6858000"/>
          </a:xfrm>
          <a:prstGeom prst="rect">
            <a:avLst/>
          </a:prstGeom>
        </p:spPr>
      </p:pic>
      <p:sp>
        <p:nvSpPr>
          <p:cNvPr id="2" name="Slide Number Placeholder 1">
            <a:extLst>
              <a:ext uri="{FF2B5EF4-FFF2-40B4-BE49-F238E27FC236}">
                <a16:creationId xmlns:a16="http://schemas.microsoft.com/office/drawing/2014/main" id="{523909ED-A6E5-D817-666B-3A8C06E3874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5369AF-0EB7-4BAF-8B64-14FFB1E0C7EA}" type="slidenum">
              <a:rPr kumimoji="0" lang="en-GB" sz="9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GB" sz="9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09EEDCC9-91E4-7834-E447-61DD10268347}"/>
              </a:ext>
            </a:extLst>
          </p:cNvPr>
          <p:cNvSpPr>
            <a:spLocks noGrp="1"/>
          </p:cNvSpPr>
          <p:nvPr>
            <p:ph type="title"/>
          </p:nvPr>
        </p:nvSpPr>
        <p:spPr>
          <a:xfrm>
            <a:off x="187982" y="332506"/>
            <a:ext cx="11785708" cy="283270"/>
          </a:xfrm>
        </p:spPr>
        <p:txBody>
          <a:bodyPr>
            <a:normAutofit fontScale="90000"/>
          </a:bodyPr>
          <a:lstStyle/>
          <a:p>
            <a:r>
              <a:rPr lang="en-GB" sz="2000">
                <a:latin typeface="Trebuchet MS"/>
                <a:cs typeface="Arial"/>
              </a:rPr>
              <a:t>Call for Evidence Promotion</a:t>
            </a:r>
            <a:endParaRPr lang="en-GB" sz="2000"/>
          </a:p>
        </p:txBody>
      </p:sp>
      <p:sp>
        <p:nvSpPr>
          <p:cNvPr id="8" name="TextBox 7">
            <a:extLst>
              <a:ext uri="{FF2B5EF4-FFF2-40B4-BE49-F238E27FC236}">
                <a16:creationId xmlns:a16="http://schemas.microsoft.com/office/drawing/2014/main" id="{0DC1CE78-7B16-09A8-3F58-BAE216503B78}"/>
              </a:ext>
            </a:extLst>
          </p:cNvPr>
          <p:cNvSpPr txBox="1"/>
          <p:nvPr/>
        </p:nvSpPr>
        <p:spPr bwMode="auto">
          <a:xfrm>
            <a:off x="51989" y="615776"/>
            <a:ext cx="11895629" cy="2288144"/>
          </a:xfrm>
          <a:prstGeom prst="roundRect">
            <a:avLst>
              <a:gd name="adj" fmla="val 6266"/>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sng" strike="noStrike" kern="1200" cap="none" spc="0" normalizeH="0" baseline="0" noProof="0" dirty="0">
                <a:ln>
                  <a:noFill/>
                </a:ln>
                <a:solidFill>
                  <a:prstClr val="black"/>
                </a:solidFill>
                <a:effectLst/>
                <a:uLnTx/>
                <a:uFillTx/>
                <a:latin typeface="Trebuchet MS" panose="020B0603020202020204" pitchFamily="34" charset="0"/>
                <a:ea typeface="+mn-ea"/>
                <a:cs typeface="+mn-cs"/>
              </a:rPr>
              <a:t>Promotion objectives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1" i="0" u="sng"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Spread awareness and encourage participation </a:t>
            </a:r>
            <a:r>
              <a:rPr kumimoji="0" lang="en-GB" sz="13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actively promote the Call for Evidence within your networks</a:t>
            </a:r>
          </a:p>
          <a:p>
            <a:pPr marL="285750" lvl="0" indent="-285750">
              <a:buFont typeface="Arial" panose="020B0604020202020204" pitchFamily="34" charset="0"/>
              <a:buChar char="•"/>
              <a:defRPr/>
            </a:pPr>
            <a:r>
              <a:rPr lang="en-GB" sz="1300" b="1" dirty="0">
                <a:solidFill>
                  <a:prstClr val="black"/>
                </a:solidFill>
                <a:latin typeface="Trebuchet MS" panose="020B0603020202020204" pitchFamily="34" charset="0"/>
              </a:rPr>
              <a:t>Link to </a:t>
            </a:r>
            <a:r>
              <a:rPr lang="en-GB" sz="1300" b="1" dirty="0" err="1">
                <a:solidFill>
                  <a:prstClr val="black"/>
                </a:solidFill>
                <a:latin typeface="Trebuchet MS" panose="020B0603020202020204" pitchFamily="34" charset="0"/>
              </a:rPr>
              <a:t>CfE</a:t>
            </a:r>
            <a:r>
              <a:rPr lang="en-GB" sz="1300" b="1" dirty="0">
                <a:solidFill>
                  <a:prstClr val="black"/>
                </a:solidFill>
                <a:latin typeface="Trebuchet MS" panose="020B0603020202020204" pitchFamily="34" charset="0"/>
              </a:rPr>
              <a:t> </a:t>
            </a:r>
            <a:r>
              <a:rPr lang="en-GB" sz="1400" dirty="0">
                <a:hlinkClick r:id="rId4"/>
              </a:rPr>
              <a:t>Out-of-School Settings Safeguarding: Call for evidence</a:t>
            </a:r>
            <a:endParaRPr lang="en-GB" sz="1400" dirty="0"/>
          </a:p>
          <a:p>
            <a:pPr marL="285750" lvl="0" indent="-285750">
              <a:buFont typeface="Arial" panose="020B0604020202020204" pitchFamily="34" charset="0"/>
              <a:buChar char="•"/>
              <a:defRPr/>
            </a:pPr>
            <a:r>
              <a:rPr kumimoji="0" lang="en-GB" sz="13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Expand reach across the sector </a:t>
            </a:r>
            <a:r>
              <a:rPr kumimoji="0" lang="en-GB" sz="13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encourage a diverse range of stakeholders to contribute their thoughts and </a:t>
            </a:r>
            <a:r>
              <a:rPr lang="en-GB" sz="1300" dirty="0">
                <a:solidFill>
                  <a:prstClr val="black"/>
                </a:solidFill>
                <a:latin typeface="Trebuchet MS" panose="020B0603020202020204" pitchFamily="34" charset="0"/>
              </a:rPr>
              <a:t>opinions</a:t>
            </a:r>
            <a:r>
              <a:rPr kumimoji="0" lang="en-GB" sz="13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to use the resource, helping to ensure a wide range of voices are considered in any future reforms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sng" strike="noStrike" kern="0" cap="none" spc="0" normalizeH="0" baseline="0" noProof="0" dirty="0">
                <a:ln>
                  <a:noFill/>
                </a:ln>
                <a:solidFill>
                  <a:prstClr val="black"/>
                </a:solidFill>
                <a:effectLst/>
                <a:uLnTx/>
                <a:uFillTx/>
                <a:latin typeface="Trebuchet MS" panose="020B0603020202020204" pitchFamily="34" charset="0"/>
                <a:ea typeface="+mn-ea"/>
                <a:cs typeface="+mn-cs"/>
              </a:rPr>
              <a:t>How you can help</a:t>
            </a:r>
            <a:endParaRPr lang="en-GB" sz="1300" u="sng" kern="0" dirty="0">
              <a:solidFill>
                <a:prstClr val="black"/>
              </a:solidFill>
              <a:latin typeface="Trebuchet MS" panose="020B0603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1300" b="0" i="0" u="sng" strike="noStrike" kern="0" cap="none" spc="0" normalizeH="0" baseline="0" noProof="0" dirty="0">
              <a:ln>
                <a:noFill/>
              </a:ln>
              <a:solidFill>
                <a:prstClr val="black"/>
              </a:solidFill>
              <a:effectLst/>
              <a:uLnTx/>
              <a:uFillTx/>
              <a:latin typeface="Trebuchet MS" panose="020B0603020202020204" pitchFamily="34" charset="0"/>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dirty="0">
                <a:solidFill>
                  <a:prstClr val="black"/>
                </a:solidFill>
                <a:latin typeface="Trebuchet MS"/>
              </a:rPr>
              <a:t>Complete the </a:t>
            </a:r>
            <a:r>
              <a:rPr lang="en-GB" sz="1300" b="1" dirty="0" err="1">
                <a:solidFill>
                  <a:prstClr val="black"/>
                </a:solidFill>
                <a:latin typeface="Trebuchet MS"/>
              </a:rPr>
              <a:t>CfE</a:t>
            </a:r>
            <a:r>
              <a:rPr lang="en-GB" sz="1300" b="1" dirty="0">
                <a:solidFill>
                  <a:prstClr val="black"/>
                </a:solidFill>
                <a:latin typeface="Trebuchet MS"/>
              </a:rPr>
              <a:t> </a:t>
            </a:r>
            <a:r>
              <a:rPr lang="en-GB" sz="1300" dirty="0">
                <a:solidFill>
                  <a:prstClr val="black"/>
                </a:solidFill>
                <a:latin typeface="Trebuchet MS"/>
              </a:rPr>
              <a:t>to inform us about your knowledge of safeguarding in OOSS and your opinions on potential policy approaches</a:t>
            </a:r>
            <a:endParaRPr lang="en-GB" sz="1300" b="1" dirty="0">
              <a:solidFill>
                <a:prstClr val="black"/>
              </a:solidFill>
              <a:latin typeface="Trebuchet MS" panose="020B0603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dirty="0">
                <a:solidFill>
                  <a:prstClr val="black"/>
                </a:solidFill>
                <a:latin typeface="Trebuchet MS" panose="020B0603020202020204" pitchFamily="34" charset="0"/>
              </a:rPr>
              <a:t>Share the </a:t>
            </a:r>
            <a:r>
              <a:rPr lang="en-GB" sz="1300" b="1" dirty="0" err="1">
                <a:solidFill>
                  <a:prstClr val="black"/>
                </a:solidFill>
                <a:latin typeface="Trebuchet MS" panose="020B0603020202020204" pitchFamily="34" charset="0"/>
              </a:rPr>
              <a:t>CfE</a:t>
            </a:r>
            <a:r>
              <a:rPr lang="en-GB" sz="1300" b="1" dirty="0">
                <a:solidFill>
                  <a:prstClr val="black"/>
                </a:solidFill>
                <a:latin typeface="Trebuchet MS" panose="020B0603020202020204" pitchFamily="34" charset="0"/>
              </a:rPr>
              <a:t> within your networks – </a:t>
            </a:r>
            <a:r>
              <a:rPr lang="en-GB" sz="1300" dirty="0">
                <a:solidFill>
                  <a:prstClr val="black"/>
                </a:solidFill>
                <a:latin typeface="Trebuchet MS" panose="020B0603020202020204" pitchFamily="34" charset="0"/>
              </a:rPr>
              <a:t>via social media, newsletters and email bulletins to reach smaller/harder to reach providers, parents/carers and children/young people</a:t>
            </a:r>
          </a:p>
          <a:p>
            <a:pPr marR="0" lvl="0" algn="l" defTabSz="914400" rtl="0" eaLnBrk="1" fontAlgn="auto" latinLnBrk="0" hangingPunct="1">
              <a:lnSpc>
                <a:spcPct val="100000"/>
              </a:lnSpc>
              <a:spcBef>
                <a:spcPts val="0"/>
              </a:spcBef>
              <a:spcAft>
                <a:spcPts val="0"/>
              </a:spcAft>
              <a:buClrTx/>
              <a:buSzTx/>
              <a:tabLst/>
              <a:defRPr/>
            </a:pPr>
            <a:br>
              <a:rPr kumimoji="0" lang="en-GB" sz="1300" b="0" i="0" u="none" strike="noStrike" kern="0" cap="none" spc="0" normalizeH="0" baseline="0" noProof="0" dirty="0">
                <a:ln>
                  <a:noFill/>
                </a:ln>
                <a:solidFill>
                  <a:prstClr val="black"/>
                </a:solidFill>
                <a:effectLst/>
                <a:uLnTx/>
                <a:uFillTx/>
                <a:latin typeface="Trebuchet MS"/>
                <a:ea typeface="+mn-ea"/>
                <a:cs typeface="+mn-cs"/>
              </a:rPr>
            </a:br>
            <a:endParaRPr kumimoji="0" lang="en-GB" sz="1300" b="0" i="0" u="none" strike="noStrike" kern="0" cap="none" spc="0" normalizeH="0" baseline="0" noProof="0" dirty="0">
              <a:ln>
                <a:noFill/>
              </a:ln>
              <a:solidFill>
                <a:prstClr val="black"/>
              </a:solidFill>
              <a:effectLst/>
              <a:uLnTx/>
              <a:uFillTx/>
              <a:latin typeface="Trebuchet MS"/>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300" b="0" i="0" u="none" strike="noStrike" kern="0" cap="none" spc="0" normalizeH="0" baseline="0" noProof="0" dirty="0">
              <a:ln>
                <a:noFill/>
              </a:ln>
              <a:solidFill>
                <a:prstClr val="black"/>
              </a:solidFill>
              <a:effectLst/>
              <a:uLnTx/>
              <a:uFillTx/>
              <a:latin typeface="Trebuchet MS"/>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300" b="0" i="0" u="none" strike="noStrike" kern="0" cap="none" spc="0" normalizeH="0" baseline="0" noProof="0" dirty="0">
              <a:ln>
                <a:noFill/>
              </a:ln>
              <a:solidFill>
                <a:prstClr val="black"/>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7" name="TextBox 16">
            <a:extLst>
              <a:ext uri="{FF2B5EF4-FFF2-40B4-BE49-F238E27FC236}">
                <a16:creationId xmlns:a16="http://schemas.microsoft.com/office/drawing/2014/main" id="{CEEF2391-9379-7725-FE12-F182D0851DC9}"/>
              </a:ext>
            </a:extLst>
          </p:cNvPr>
          <p:cNvSpPr txBox="1"/>
          <p:nvPr/>
        </p:nvSpPr>
        <p:spPr bwMode="auto">
          <a:xfrm>
            <a:off x="4540230" y="52938"/>
            <a:ext cx="2677213" cy="215444"/>
          </a:xfrm>
          <a:prstGeom prst="rect">
            <a:avLst/>
          </a:prstGeom>
          <a:solidFill>
            <a:schemeClr val="bg1"/>
          </a:solidFill>
          <a:ln>
            <a:solidFill>
              <a:srgbClr val="C00000"/>
            </a:solidFill>
          </a:ln>
          <a:effectLst/>
        </p:spPr>
        <p:txBody>
          <a:bodyPr vert="horz" wrap="square" lIns="0" tIns="0" rIns="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C00000"/>
                </a:solidFill>
                <a:effectLst/>
                <a:uLnTx/>
                <a:uFillTx/>
                <a:latin typeface="Trebuchet MS" panose="020B0603020202020204" pitchFamily="34" charset="0"/>
                <a:ea typeface="+mn-ea"/>
                <a:cs typeface="Arial" panose="020B0604020202020204" pitchFamily="34" charset="0"/>
              </a:rPr>
              <a:t>OFFICIAL SENSITIVE</a:t>
            </a:r>
          </a:p>
        </p:txBody>
      </p:sp>
      <p:sp>
        <p:nvSpPr>
          <p:cNvPr id="6" name="TextBox 5">
            <a:extLst>
              <a:ext uri="{FF2B5EF4-FFF2-40B4-BE49-F238E27FC236}">
                <a16:creationId xmlns:a16="http://schemas.microsoft.com/office/drawing/2014/main" id="{86B5432D-27A9-D628-CEC3-C982CC2D3731}"/>
              </a:ext>
            </a:extLst>
          </p:cNvPr>
          <p:cNvSpPr txBox="1"/>
          <p:nvPr/>
        </p:nvSpPr>
        <p:spPr bwMode="auto">
          <a:xfrm>
            <a:off x="51989" y="2987040"/>
            <a:ext cx="11921701" cy="3818023"/>
          </a:xfrm>
          <a:prstGeom prst="roundRect">
            <a:avLst>
              <a:gd name="adj" fmla="val 9374"/>
            </a:avLst>
          </a:prstGeom>
          <a:solidFill>
            <a:schemeClr val="accent5">
              <a:lumMod val="20000"/>
              <a:lumOff val="80000"/>
            </a:schemeClr>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u="sng" kern="0" dirty="0">
                <a:solidFill>
                  <a:prstClr val="black"/>
                </a:solidFill>
                <a:latin typeface="Trebuchet MS" panose="020B0603020202020204" pitchFamily="34" charset="0"/>
              </a:rPr>
              <a:t>Sector Specific Lines, Facts and Figures</a:t>
            </a:r>
            <a:r>
              <a:rPr lang="en-GB" sz="1300" kern="0" dirty="0">
                <a:solidFill>
                  <a:prstClr val="black"/>
                </a:solidFill>
                <a:latin typeface="Trebuchet MS" panose="020B0603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300" kern="0" dirty="0">
              <a:solidFill>
                <a:prstClr val="black"/>
              </a:solidFill>
              <a:latin typeface="Trebuchet MS" panose="020B0603020202020204" pitchFamily="34" charset="0"/>
            </a:endParaRPr>
          </a:p>
          <a:p>
            <a:pPr marL="171450" indent="-171450">
              <a:spcAft>
                <a:spcPts val="600"/>
              </a:spcAft>
              <a:buFont typeface="Arial" panose="020B0604020202020204" pitchFamily="34" charset="0"/>
              <a:buChar char="•"/>
            </a:pPr>
            <a:r>
              <a:rPr lang="en-GB" sz="1300" u="sng" dirty="0"/>
              <a:t>Sports Organisations</a:t>
            </a:r>
            <a:r>
              <a:rPr lang="en-GB" sz="1300" dirty="0"/>
              <a:t>: </a:t>
            </a:r>
            <a:r>
              <a:rPr lang="en-GB" sz="1300" b="1" dirty="0"/>
              <a:t>According to a recent survey, 1 in 10 adults are involved in out-of-school settings, with a quarter of these working or volunteering with sports groups</a:t>
            </a:r>
            <a:r>
              <a:rPr lang="en-GB" sz="1300" dirty="0"/>
              <a:t> - your experience of balancing safeguarding with participation is crucial. Please ensure your views are heard as part of </a:t>
            </a:r>
            <a:r>
              <a:rPr lang="en-GB" sz="1300" i="1" dirty="0"/>
              <a:t>the Department for Education’s Out-of-school settings Safeguarding Call for Evidence: </a:t>
            </a:r>
            <a:r>
              <a:rPr lang="en-GB" sz="1300" u="sng" dirty="0">
                <a:hlinkClick r:id="rId4"/>
              </a:rPr>
              <a:t>Out-of-School Settings Safeguarding: Call for evidence</a:t>
            </a:r>
            <a:endParaRPr lang="en-GB" sz="1300" dirty="0"/>
          </a:p>
          <a:p>
            <a:pPr marL="171450" indent="-171450">
              <a:spcAft>
                <a:spcPts val="600"/>
              </a:spcAft>
              <a:buFont typeface="Arial" panose="020B0604020202020204" pitchFamily="34" charset="0"/>
              <a:buChar char="•"/>
            </a:pPr>
            <a:r>
              <a:rPr lang="en-GB" sz="1300" u="sng" dirty="0"/>
              <a:t>For Youth Groups: </a:t>
            </a:r>
            <a:r>
              <a:rPr lang="en-GB" sz="1300" dirty="0"/>
              <a:t>According to a recent survey, </a:t>
            </a:r>
            <a:r>
              <a:rPr lang="en-GB" sz="1300" b="1" dirty="0"/>
              <a:t>1 in 10 adults are involved in out-of-school settings, with just under a quarter (23%) of these working or volunteering with youth groups</a:t>
            </a:r>
            <a:r>
              <a:rPr lang="en-GB" sz="1300" i="1" dirty="0"/>
              <a:t> </a:t>
            </a:r>
            <a:r>
              <a:rPr lang="en-GB" sz="1300" dirty="0"/>
              <a:t>– help the Government understand what works in your community, by completing the</a:t>
            </a:r>
            <a:r>
              <a:rPr lang="en-GB" sz="1300" i="1" dirty="0"/>
              <a:t> Department for Education’s Out-of-school settings Safeguarding Call for Evidence:</a:t>
            </a:r>
            <a:r>
              <a:rPr lang="en-GB" sz="1300" dirty="0"/>
              <a:t> </a:t>
            </a:r>
            <a:r>
              <a:rPr lang="en-GB" sz="1300" u="sng" dirty="0">
                <a:hlinkClick r:id="rId4"/>
              </a:rPr>
              <a:t>Out-of-School Settings Safeguarding: Call for evidence</a:t>
            </a:r>
            <a:endParaRPr lang="en-GB" sz="1300" dirty="0"/>
          </a:p>
          <a:p>
            <a:pPr marL="171450" indent="-171450">
              <a:spcAft>
                <a:spcPts val="600"/>
              </a:spcAft>
              <a:buFont typeface="Arial" panose="020B0604020202020204" pitchFamily="34" charset="0"/>
              <a:buChar char="•"/>
            </a:pPr>
            <a:r>
              <a:rPr lang="en-GB" sz="1300" u="sng" dirty="0"/>
              <a:t>For Faith Communities: </a:t>
            </a:r>
            <a:r>
              <a:rPr lang="en-GB" sz="1300" dirty="0"/>
              <a:t>According to a recent survey, </a:t>
            </a:r>
            <a:r>
              <a:rPr lang="en-GB" sz="1300" b="1" dirty="0"/>
              <a:t>1 in 10 adults are involved in out-of-school settings, with 12% working or volunteering with faith communities </a:t>
            </a:r>
            <a:r>
              <a:rPr lang="en-GB" sz="1300" dirty="0"/>
              <a:t>" - ensure your voice is heard in shaping inclusive safeguarding approaches, by completing the</a:t>
            </a:r>
            <a:r>
              <a:rPr lang="en-GB" sz="1300" i="1" dirty="0"/>
              <a:t> Department for Education’s Out-of-school settings Safeguarding Call for Evidence: </a:t>
            </a:r>
            <a:r>
              <a:rPr lang="en-GB" sz="1300" u="sng" dirty="0">
                <a:hlinkClick r:id="rId4"/>
              </a:rPr>
              <a:t>Out-of-School Settings Safeguarding: Call for evidence</a:t>
            </a:r>
            <a:endParaRPr lang="en-GB" sz="1300" dirty="0"/>
          </a:p>
          <a:p>
            <a:pPr marL="171450" indent="-171450">
              <a:spcAft>
                <a:spcPts val="600"/>
              </a:spcAft>
              <a:buFont typeface="Arial" panose="020B0604020202020204" pitchFamily="34" charset="0"/>
              <a:buChar char="•"/>
            </a:pPr>
            <a:r>
              <a:rPr lang="en-GB" sz="1300" u="sng" dirty="0"/>
              <a:t>For Creative/Arts Organisations</a:t>
            </a:r>
            <a:r>
              <a:rPr lang="en-GB" sz="1300" dirty="0"/>
              <a:t>: [Creative/Art/Dance/Music (delete as appropriate)] settings support thousands of children - share how you maintain safe, inspiring environments, </a:t>
            </a:r>
            <a:r>
              <a:rPr lang="en-GB" sz="1300" i="1" dirty="0"/>
              <a:t>by completing the Department for Education’s Out-of-school settings Safeguarding Call for Evidence:</a:t>
            </a:r>
            <a:r>
              <a:rPr lang="en-GB" sz="1300" dirty="0"/>
              <a:t> </a:t>
            </a:r>
            <a:r>
              <a:rPr lang="en-GB" sz="1300" u="sng" dirty="0">
                <a:hlinkClick r:id="rId4"/>
              </a:rPr>
              <a:t>Out-of-School Settings Safeguarding: Call for evidence</a:t>
            </a:r>
            <a:endParaRPr lang="en-GB" sz="1300" dirty="0"/>
          </a:p>
          <a:p>
            <a:pPr marL="171450" indent="-171450">
              <a:spcAft>
                <a:spcPts val="600"/>
              </a:spcAft>
              <a:buFont typeface="Arial" panose="020B0604020202020204" pitchFamily="34" charset="0"/>
              <a:buChar char="•"/>
            </a:pPr>
            <a:r>
              <a:rPr lang="en-GB" sz="1300" u="sng" dirty="0"/>
              <a:t>For Supplementary Education: </a:t>
            </a:r>
            <a:r>
              <a:rPr lang="en-GB" sz="1300" dirty="0"/>
              <a:t>: From private tuition to language schools to cultural education - help the Government understand your unique safeguarding considerations, </a:t>
            </a:r>
            <a:r>
              <a:rPr lang="en-GB" sz="1300" i="1" dirty="0"/>
              <a:t>by completing the Department for Education’s Out-of-school settings Safeguarding Call for Evidence:</a:t>
            </a:r>
            <a:r>
              <a:rPr lang="en-GB" sz="1300" dirty="0"/>
              <a:t> </a:t>
            </a:r>
            <a:r>
              <a:rPr lang="en-GB" sz="1300" u="sng" dirty="0">
                <a:hlinkClick r:id="rId4"/>
              </a:rPr>
              <a:t>Out-of-School Settings Safeguarding: Call for evidence</a:t>
            </a:r>
            <a:endParaRPr lang="en-GB" sz="1300" dirty="0"/>
          </a:p>
          <a:p>
            <a:pPr lvl="0"/>
            <a:endParaRPr lang="en-GB" sz="12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black"/>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2078442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7B3AB-3EEE-53B0-F99C-1AC45D02DF0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95D635C-6244-0DC3-A743-2125B3AB9B72}"/>
              </a:ext>
            </a:extLst>
          </p:cNvPr>
          <p:cNvPicPr>
            <a:picLocks noChangeAspect="1"/>
          </p:cNvPicPr>
          <p:nvPr/>
        </p:nvPicPr>
        <p:blipFill>
          <a:blip r:embed="rId3"/>
          <a:stretch>
            <a:fillRect/>
          </a:stretch>
        </p:blipFill>
        <p:spPr>
          <a:xfrm>
            <a:off x="-2973" y="0"/>
            <a:ext cx="12167617" cy="6858000"/>
          </a:xfrm>
          <a:prstGeom prst="rect">
            <a:avLst/>
          </a:prstGeom>
        </p:spPr>
      </p:pic>
      <p:sp>
        <p:nvSpPr>
          <p:cNvPr id="2" name="Slide Number Placeholder 1">
            <a:extLst>
              <a:ext uri="{FF2B5EF4-FFF2-40B4-BE49-F238E27FC236}">
                <a16:creationId xmlns:a16="http://schemas.microsoft.com/office/drawing/2014/main" id="{6D6AA9D2-BFEF-B20E-A8C4-7DAF5BA5BAB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5369AF-0EB7-4BAF-8B64-14FFB1E0C7EA}" type="slidenum">
              <a:rPr kumimoji="0" lang="en-GB" sz="9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GB" sz="9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8056940E-2247-B205-B024-C08A77F41F42}"/>
              </a:ext>
            </a:extLst>
          </p:cNvPr>
          <p:cNvSpPr>
            <a:spLocks noGrp="1"/>
          </p:cNvSpPr>
          <p:nvPr>
            <p:ph type="title"/>
          </p:nvPr>
        </p:nvSpPr>
        <p:spPr>
          <a:xfrm>
            <a:off x="187982" y="332506"/>
            <a:ext cx="11785708" cy="283270"/>
          </a:xfrm>
        </p:spPr>
        <p:txBody>
          <a:bodyPr>
            <a:normAutofit fontScale="90000"/>
          </a:bodyPr>
          <a:lstStyle/>
          <a:p>
            <a:r>
              <a:rPr lang="en-GB" sz="2000">
                <a:latin typeface="Trebuchet MS"/>
                <a:cs typeface="Arial"/>
              </a:rPr>
              <a:t>Call for Evidence Promotion</a:t>
            </a:r>
            <a:endParaRPr lang="en-GB" sz="2000"/>
          </a:p>
        </p:txBody>
      </p:sp>
      <p:sp>
        <p:nvSpPr>
          <p:cNvPr id="17" name="TextBox 16">
            <a:extLst>
              <a:ext uri="{FF2B5EF4-FFF2-40B4-BE49-F238E27FC236}">
                <a16:creationId xmlns:a16="http://schemas.microsoft.com/office/drawing/2014/main" id="{13BA83D0-4E3D-B5B6-01DA-035C7379ABF4}"/>
              </a:ext>
            </a:extLst>
          </p:cNvPr>
          <p:cNvSpPr txBox="1"/>
          <p:nvPr/>
        </p:nvSpPr>
        <p:spPr bwMode="auto">
          <a:xfrm>
            <a:off x="4540230" y="52938"/>
            <a:ext cx="2677213" cy="215444"/>
          </a:xfrm>
          <a:prstGeom prst="rect">
            <a:avLst/>
          </a:prstGeom>
          <a:solidFill>
            <a:schemeClr val="bg1"/>
          </a:solidFill>
          <a:ln>
            <a:solidFill>
              <a:srgbClr val="C00000"/>
            </a:solidFill>
          </a:ln>
          <a:effectLst/>
        </p:spPr>
        <p:txBody>
          <a:bodyPr vert="horz" wrap="square" lIns="0" tIns="0" rIns="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C00000"/>
                </a:solidFill>
                <a:effectLst/>
                <a:uLnTx/>
                <a:uFillTx/>
                <a:latin typeface="Trebuchet MS" panose="020B0603020202020204" pitchFamily="34" charset="0"/>
                <a:ea typeface="+mn-ea"/>
                <a:cs typeface="Arial" panose="020B0604020202020204" pitchFamily="34" charset="0"/>
              </a:rPr>
              <a:t>OFFICIAL SENSITIVE</a:t>
            </a:r>
          </a:p>
        </p:txBody>
      </p:sp>
      <p:sp>
        <p:nvSpPr>
          <p:cNvPr id="6" name="TextBox 5">
            <a:extLst>
              <a:ext uri="{FF2B5EF4-FFF2-40B4-BE49-F238E27FC236}">
                <a16:creationId xmlns:a16="http://schemas.microsoft.com/office/drawing/2014/main" id="{234D6B25-C38B-AE6A-0798-A424460D3272}"/>
              </a:ext>
            </a:extLst>
          </p:cNvPr>
          <p:cNvSpPr txBox="1"/>
          <p:nvPr/>
        </p:nvSpPr>
        <p:spPr bwMode="auto">
          <a:xfrm>
            <a:off x="187982" y="689253"/>
            <a:ext cx="11716635" cy="1707583"/>
          </a:xfrm>
          <a:prstGeom prst="roundRect">
            <a:avLst>
              <a:gd name="adj" fmla="val 9374"/>
            </a:avLst>
          </a:prstGeom>
          <a:solidFill>
            <a:schemeClr val="accent5">
              <a:lumMod val="20000"/>
              <a:lumOff val="80000"/>
            </a:schemeClr>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0" dirty="0">
                <a:solidFill>
                  <a:prstClr val="black"/>
                </a:solidFill>
                <a:latin typeface="Trebuchet MS" panose="020B0603020202020204" pitchFamily="34" charset="0"/>
              </a:rPr>
              <a:t>Parental Engagement Lines, including facts and figures: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black"/>
              </a:solidFill>
              <a:effectLst/>
              <a:uLnTx/>
              <a:uFillTx/>
              <a:latin typeface="Trebuchet MS" panose="020B0603020202020204" pitchFamily="34" charset="0"/>
              <a:ea typeface="+mn-ea"/>
              <a:cs typeface="+mn-cs"/>
            </a:endParaRPr>
          </a:p>
          <a:p>
            <a:pPr marL="171450" indent="-171450">
              <a:buFont typeface="Arial" panose="020B0604020202020204" pitchFamily="34" charset="0"/>
              <a:buChar char="•"/>
            </a:pPr>
            <a:r>
              <a:rPr lang="en-GB" sz="1200" u="sng" dirty="0"/>
              <a:t>For parents: </a:t>
            </a:r>
            <a:r>
              <a:rPr lang="en-GB" sz="1200" dirty="0"/>
              <a:t>Out-of-school activities – like sports, music, tutoring, youth groups, and faith-based learning – play a big role in children and young people’s lives, </a:t>
            </a:r>
            <a:r>
              <a:rPr lang="en-GB" sz="1200" b="1" dirty="0"/>
              <a:t>with 80% of children aged 10-15 engaging in at least one extra-curricular activity in out-of-school settings</a:t>
            </a:r>
            <a:r>
              <a:rPr lang="en-GB" sz="1200" dirty="0"/>
              <a:t>. </a:t>
            </a:r>
          </a:p>
          <a:p>
            <a:pPr marL="171450" indent="-171450">
              <a:buFont typeface="Arial" panose="020B0604020202020204" pitchFamily="34" charset="0"/>
              <a:buChar char="•"/>
            </a:pPr>
            <a:endParaRPr lang="en-GB" sz="1200" i="1" dirty="0"/>
          </a:p>
          <a:p>
            <a:pPr marL="171450" indent="-171450">
              <a:spcAft>
                <a:spcPts val="600"/>
              </a:spcAft>
              <a:buFont typeface="Arial" panose="020B0604020202020204" pitchFamily="34" charset="0"/>
              <a:buChar char="•"/>
            </a:pPr>
            <a:r>
              <a:rPr lang="en-GB" sz="1200" i="1" dirty="0"/>
              <a:t>Help make sure these settings stay safe, supportive, and fun places for everyone, by sharing your thoughts and experiences in the Government’s Out-of-school settings Safeguarding Call for Evidence: </a:t>
            </a:r>
            <a:r>
              <a:rPr lang="en-GB" sz="1200" u="sng" dirty="0">
                <a:hlinkClick r:id="rId4"/>
              </a:rPr>
              <a:t>Out-of-School Settings Safeguarding: Call for evidence</a:t>
            </a:r>
            <a:endParaRPr lang="en-GB" sz="12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5" name="TextBox 4">
            <a:extLst>
              <a:ext uri="{FF2B5EF4-FFF2-40B4-BE49-F238E27FC236}">
                <a16:creationId xmlns:a16="http://schemas.microsoft.com/office/drawing/2014/main" id="{04E0D54B-F70F-9BEB-EDC2-0E43F43EEC72}"/>
              </a:ext>
            </a:extLst>
          </p:cNvPr>
          <p:cNvSpPr txBox="1"/>
          <p:nvPr/>
        </p:nvSpPr>
        <p:spPr bwMode="auto">
          <a:xfrm>
            <a:off x="187981" y="2600610"/>
            <a:ext cx="11716635" cy="2054517"/>
          </a:xfrm>
          <a:prstGeom prst="roundRect">
            <a:avLst>
              <a:gd name="adj" fmla="val 7771"/>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marR="0" lvl="0" defTabSz="914400">
              <a:lnSpc>
                <a:spcPct val="100000"/>
              </a:lnSpc>
              <a:spcBef>
                <a:spcPts val="0"/>
              </a:spcBef>
              <a:spcAft>
                <a:spcPts val="0"/>
              </a:spcAft>
              <a:buClrTx/>
              <a:buSzTx/>
              <a:tabLst/>
              <a:defRPr/>
            </a:pPr>
            <a:r>
              <a:rPr lang="en-GB" sz="1200" u="sng" kern="0">
                <a:solidFill>
                  <a:prstClr val="black"/>
                </a:solidFill>
                <a:latin typeface="Trebuchet MS"/>
              </a:rPr>
              <a:t>Additional lines </a:t>
            </a:r>
            <a:r>
              <a:rPr lang="en-GB" sz="1200" u="sng" kern="0" dirty="0">
                <a:solidFill>
                  <a:prstClr val="black"/>
                </a:solidFill>
                <a:latin typeface="Trebuchet MS"/>
              </a:rPr>
              <a:t>that can be shared</a:t>
            </a:r>
            <a:r>
              <a:rPr lang="en-GB" sz="1200" u="sng" kern="0">
                <a:solidFill>
                  <a:prstClr val="black"/>
                </a:solidFill>
                <a:latin typeface="Trebuchet MS"/>
              </a:rPr>
              <a:t>:</a:t>
            </a:r>
            <a:endParaRPr lang="en-GB" sz="1200" u="sng" kern="0" dirty="0">
              <a:solidFill>
                <a:prstClr val="black"/>
              </a:solidFill>
              <a:latin typeface="Trebuchet MS"/>
            </a:endParaRPr>
          </a:p>
          <a:p>
            <a:pPr marR="0" lvl="0" defTabSz="914400">
              <a:lnSpc>
                <a:spcPct val="100000"/>
              </a:lnSpc>
              <a:buClrTx/>
              <a:buSzTx/>
              <a:tabLst/>
              <a:defRPr/>
            </a:pPr>
            <a:endParaRPr lang="en-GB" sz="1200" u="sng" kern="0" dirty="0">
              <a:solidFill>
                <a:prstClr val="black"/>
              </a:solidFill>
              <a:effectLst/>
              <a:latin typeface="Trebuchet MS"/>
              <a:ea typeface="Aptos" panose="020B0004020202020204" pitchFamily="34" charset="0"/>
              <a:cs typeface="Arial"/>
            </a:endParaRPr>
          </a:p>
          <a:p>
            <a:pPr marL="171450" marR="0" lvl="0" indent="-171450" defTabSz="914400">
              <a:lnSpc>
                <a:spcPct val="100000"/>
              </a:lnSpc>
              <a:buClrTx/>
              <a:buSzTx/>
              <a:buFont typeface="Arial" panose="020B0604020202020204" pitchFamily="34" charset="0"/>
              <a:buChar char="•"/>
              <a:tabLst/>
              <a:defRPr/>
            </a:pPr>
            <a:r>
              <a:rPr lang="en-GB" sz="1200" kern="100">
                <a:effectLst/>
                <a:latin typeface="Trebuchet MS"/>
                <a:ea typeface="Aptos" panose="020B0004020202020204" pitchFamily="34" charset="0"/>
                <a:cs typeface="Arial"/>
              </a:rPr>
              <a:t>The Out-of-School Settings safeguarding Call for Evidence is open to any interested individual or organisation, and aims to understand:</a:t>
            </a:r>
            <a:endParaRPr lang="en-GB" sz="1200" kern="100" dirty="0">
              <a:effectLst/>
              <a:latin typeface="Trebuchet MS"/>
              <a:ea typeface="Aptos" panose="020B0004020202020204" pitchFamily="34" charset="0"/>
              <a:cs typeface="Arial"/>
            </a:endParaRPr>
          </a:p>
          <a:p>
            <a:pPr marL="742950" lvl="1" indent="-285750">
              <a:lnSpc>
                <a:spcPct val="115000"/>
              </a:lnSpc>
              <a:buFont typeface="Arial" panose="02070309020205020404" pitchFamily="49" charset="0"/>
              <a:buChar char="•"/>
            </a:pPr>
            <a:r>
              <a:rPr lang="en-GB" sz="1200" kern="100">
                <a:effectLst/>
                <a:latin typeface="Trebuchet MS"/>
                <a:ea typeface="Aptos" panose="020B0004020202020204" pitchFamily="34" charset="0"/>
                <a:cs typeface="Arial"/>
              </a:rPr>
              <a:t>approaches, challenges, and gaps in safeguarding practice</a:t>
            </a:r>
          </a:p>
          <a:p>
            <a:pPr marL="742950" lvl="1" indent="-285750">
              <a:lnSpc>
                <a:spcPct val="115000"/>
              </a:lnSpc>
              <a:buFont typeface="Arial" panose="02070309020205020404" pitchFamily="49" charset="0"/>
              <a:buChar char="•"/>
            </a:pPr>
            <a:r>
              <a:rPr lang="en-GB" sz="1200" kern="100">
                <a:effectLst/>
                <a:latin typeface="Trebuchet MS"/>
                <a:ea typeface="Aptos" panose="020B0004020202020204" pitchFamily="34" charset="0"/>
                <a:cs typeface="Arial"/>
              </a:rPr>
              <a:t>views on potential long-term reforms to improve safeguarding awareness and practices in OOSS</a:t>
            </a:r>
            <a:endParaRPr lang="en-GB" sz="1200" kern="100" dirty="0">
              <a:effectLst/>
              <a:latin typeface="Trebuchet MS"/>
              <a:ea typeface="Aptos" panose="020B0004020202020204" pitchFamily="34" charset="0"/>
              <a:cs typeface="Arial"/>
            </a:endParaRPr>
          </a:p>
          <a:p>
            <a:pPr marL="742950" lvl="1" indent="-285750">
              <a:lnSpc>
                <a:spcPct val="115000"/>
              </a:lnSpc>
              <a:buFont typeface="Arial" panose="02070309020205020404" pitchFamily="49" charset="0"/>
              <a:buChar char="•"/>
            </a:pPr>
            <a:r>
              <a:rPr lang="en-GB" sz="1200" kern="100">
                <a:latin typeface="Trebuchet MS"/>
                <a:ea typeface="Aptos" panose="020B0004020202020204" pitchFamily="34" charset="0"/>
                <a:cs typeface="Arial"/>
              </a:rPr>
              <a:t>DfE </a:t>
            </a:r>
            <a:r>
              <a:rPr lang="en-GB" sz="1200">
                <a:solidFill>
                  <a:srgbClr val="000000"/>
                </a:solidFill>
                <a:effectLst/>
                <a:latin typeface="Trebuchet MS"/>
                <a:ea typeface="Yu Mincho"/>
                <a:cs typeface="Arial"/>
              </a:rPr>
              <a:t>have worked </a:t>
            </a:r>
            <a:r>
              <a:rPr lang="en-GB" sz="1200">
                <a:effectLst/>
                <a:latin typeface="Trebuchet MS"/>
                <a:ea typeface="Yu Mincho"/>
                <a:cs typeface="Arial"/>
              </a:rPr>
              <a:t>closely with key safeguarding partners, sector representatives, and parents on the development of proposals for further enhancing safety of these settings. </a:t>
            </a:r>
            <a:endParaRPr lang="en-GB" sz="1200" dirty="0">
              <a:latin typeface="Trebuchet MS"/>
              <a:ea typeface="Yu Mincho"/>
              <a:cs typeface="Arial"/>
            </a:endParaRPr>
          </a:p>
          <a:p>
            <a:pPr marL="285750" indent="-285750">
              <a:lnSpc>
                <a:spcPct val="115000"/>
              </a:lnSpc>
              <a:buFont typeface="Arial" panose="02070309020205020404" pitchFamily="49" charset="0"/>
              <a:buChar char="•"/>
            </a:pPr>
            <a:endParaRPr lang="en-GB" sz="1200" kern="100" dirty="0">
              <a:latin typeface="Trebuchet MS"/>
              <a:ea typeface="Yu Mincho"/>
              <a:cs typeface="Arial"/>
            </a:endParaRPr>
          </a:p>
          <a:p>
            <a:pPr marL="285750" indent="-285750">
              <a:lnSpc>
                <a:spcPct val="115000"/>
              </a:lnSpc>
              <a:buFont typeface="Arial" panose="02070309020205020404" pitchFamily="49" charset="0"/>
              <a:buChar char="•"/>
            </a:pPr>
            <a:r>
              <a:rPr lang="en-GB" sz="1200" kern="100" dirty="0">
                <a:latin typeface="Trebuchet MS"/>
                <a:ea typeface="Yu Mincho"/>
                <a:cs typeface="Arial"/>
              </a:rPr>
              <a:t>The Call for Evidence opened on 29 May 2025 and is due to close on 21 August 2025</a:t>
            </a:r>
          </a:p>
          <a:p>
            <a:pPr marL="742950" lvl="1" indent="-285750">
              <a:lnSpc>
                <a:spcPct val="115000"/>
              </a:lnSpc>
              <a:buFont typeface="Arial" panose="02070309020205020404" pitchFamily="49" charset="0"/>
              <a:buChar char="•"/>
            </a:pPr>
            <a:endParaRPr lang="en-GB" sz="1200" kern="100" dirty="0">
              <a:effectLst/>
              <a:latin typeface="Trebuchet MS"/>
              <a:ea typeface="Yu Mincho"/>
              <a:cs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500" kern="0">
              <a:solidFill>
                <a:prstClr val="black"/>
              </a:solidFill>
              <a:latin typeface="Trebuchet MS" panose="020B0603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500" b="0" i="0" u="sng" strike="noStrike" kern="0" cap="none" spc="0" normalizeH="0" baseline="0" noProof="0">
              <a:ln>
                <a:noFill/>
              </a:ln>
              <a:solidFill>
                <a:prstClr val="black"/>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2500868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6F291-05EA-6019-2A8D-7776ADE98B6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790F079-5D84-C55D-0D71-CF75B2E16EEC}"/>
              </a:ext>
            </a:extLst>
          </p:cNvPr>
          <p:cNvPicPr>
            <a:picLocks noChangeAspect="1"/>
          </p:cNvPicPr>
          <p:nvPr/>
        </p:nvPicPr>
        <p:blipFill>
          <a:blip r:embed="rId3"/>
          <a:stretch>
            <a:fillRect/>
          </a:stretch>
        </p:blipFill>
        <p:spPr>
          <a:xfrm>
            <a:off x="9449" y="0"/>
            <a:ext cx="12173101" cy="6858000"/>
          </a:xfrm>
          <a:prstGeom prst="rect">
            <a:avLst/>
          </a:prstGeom>
        </p:spPr>
      </p:pic>
      <p:sp>
        <p:nvSpPr>
          <p:cNvPr id="2" name="Slide Number Placeholder 1">
            <a:extLst>
              <a:ext uri="{FF2B5EF4-FFF2-40B4-BE49-F238E27FC236}">
                <a16:creationId xmlns:a16="http://schemas.microsoft.com/office/drawing/2014/main" id="{554398AF-BA8C-0FCF-CE32-A81EF827530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5369AF-0EB7-4BAF-8B64-14FFB1E0C7EA}" type="slidenum">
              <a:rPr kumimoji="0" lang="en-GB" sz="9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GB" sz="9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17D6B129-197B-3664-5605-6667C52BE154}"/>
              </a:ext>
            </a:extLst>
          </p:cNvPr>
          <p:cNvSpPr>
            <a:spLocks noGrp="1"/>
          </p:cNvSpPr>
          <p:nvPr>
            <p:ph type="title"/>
          </p:nvPr>
        </p:nvSpPr>
        <p:spPr>
          <a:xfrm>
            <a:off x="187982" y="332506"/>
            <a:ext cx="11785708" cy="283270"/>
          </a:xfrm>
        </p:spPr>
        <p:txBody>
          <a:bodyPr>
            <a:normAutofit fontScale="90000"/>
          </a:bodyPr>
          <a:lstStyle/>
          <a:p>
            <a:r>
              <a:rPr lang="en-GB" sz="2000">
                <a:latin typeface="Trebuchet MS"/>
                <a:cs typeface="Arial"/>
              </a:rPr>
              <a:t>Out-of-School Settings (OOSS) Call for Evidence</a:t>
            </a:r>
            <a:r>
              <a:rPr lang="en-GB" sz="2000" dirty="0">
                <a:latin typeface="Trebuchet MS"/>
                <a:cs typeface="Arial"/>
              </a:rPr>
              <a:t> Content &amp; Context</a:t>
            </a:r>
            <a:endParaRPr lang="en-GB" sz="2000"/>
          </a:p>
        </p:txBody>
      </p:sp>
      <p:sp>
        <p:nvSpPr>
          <p:cNvPr id="4" name="TextBox 3">
            <a:extLst>
              <a:ext uri="{FF2B5EF4-FFF2-40B4-BE49-F238E27FC236}">
                <a16:creationId xmlns:a16="http://schemas.microsoft.com/office/drawing/2014/main" id="{10EDC133-4416-090D-99B6-09F6E34A15A3}"/>
              </a:ext>
            </a:extLst>
          </p:cNvPr>
          <p:cNvSpPr txBox="1"/>
          <p:nvPr/>
        </p:nvSpPr>
        <p:spPr bwMode="auto">
          <a:xfrm>
            <a:off x="5065436" y="794766"/>
            <a:ext cx="6752095" cy="5635622"/>
          </a:xfrm>
          <a:prstGeom prst="roundRect">
            <a:avLst>
              <a:gd name="adj" fmla="val 7771"/>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sng" strike="noStrike" kern="0" cap="none" spc="0" normalizeH="0" baseline="0" noProof="0">
                <a:ln>
                  <a:noFill/>
                </a:ln>
                <a:solidFill>
                  <a:prstClr val="black"/>
                </a:solidFill>
                <a:effectLst/>
                <a:uLnTx/>
                <a:uFillTx/>
                <a:latin typeface="Trebuchet MS" panose="020B0603020202020204" pitchFamily="34" charset="0"/>
              </a:rPr>
              <a:t>Call for Evidence Context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sng" strike="noStrike" kern="0" cap="none" spc="0" normalizeH="0" baseline="0" noProof="0">
              <a:ln>
                <a:noFill/>
              </a:ln>
              <a:solidFill>
                <a:prstClr val="black"/>
              </a:solidFill>
              <a:effectLst/>
              <a:uLnTx/>
              <a:uFillTx/>
              <a:latin typeface="Trebuchet MS" panose="020B0603020202020204" pitchFamily="34" charset="0"/>
            </a:endParaRPr>
          </a:p>
          <a:p>
            <a:pPr marL="285750" indent="-285750" algn="l" rtl="0" fontAlgn="base">
              <a:lnSpc>
                <a:spcPts val="2100"/>
              </a:lnSpc>
              <a:buFont typeface="Arial" panose="020B0604020202020204" pitchFamily="34" charset="0"/>
              <a:buChar char="•"/>
            </a:pPr>
            <a:r>
              <a:rPr lang="en-GB" sz="1400" b="0" i="0" u="none" strike="noStrike">
                <a:solidFill>
                  <a:srgbClr val="000000"/>
                </a:solidFill>
                <a:effectLst/>
                <a:latin typeface="Trebuchet MS" panose="020B0603020202020204" pitchFamily="34" charset="0"/>
              </a:rPr>
              <a:t>The Call for Evidence intends to inform the development of safeguarding policy in OOSS and will help us gather data on:</a:t>
            </a:r>
            <a:r>
              <a:rPr lang="en-US" sz="1400" b="0" i="0">
                <a:solidFill>
                  <a:srgbClr val="000000"/>
                </a:solidFill>
                <a:effectLst/>
                <a:latin typeface="Trebuchet MS" panose="020B0603020202020204" pitchFamily="34" charset="0"/>
              </a:rPr>
              <a:t>​</a:t>
            </a:r>
            <a:endParaRPr lang="en-US" sz="1400">
              <a:solidFill>
                <a:srgbClr val="000000"/>
              </a:solidFill>
              <a:latin typeface="Trebuchet MS" panose="020B0603020202020204" pitchFamily="34" charset="0"/>
            </a:endParaRPr>
          </a:p>
          <a:p>
            <a:pPr marL="742950" lvl="1" indent="-285750" fontAlgn="base">
              <a:lnSpc>
                <a:spcPts val="2100"/>
              </a:lnSpc>
              <a:buFont typeface="Arial" panose="020B0604020202020204" pitchFamily="34" charset="0"/>
              <a:buChar char="•"/>
            </a:pPr>
            <a:r>
              <a:rPr lang="en-GB" sz="1400" b="0" i="0" u="none" strike="noStrike">
                <a:solidFill>
                  <a:srgbClr val="000000"/>
                </a:solidFill>
                <a:effectLst/>
                <a:latin typeface="Trebuchet MS"/>
              </a:rPr>
              <a:t>current practices, understanding and awareness of safeguarding in OOSS, from providers, parents and safeguarding experts</a:t>
            </a:r>
            <a:r>
              <a:rPr lang="en-GB" sz="1400" b="0" i="0">
                <a:solidFill>
                  <a:srgbClr val="000000"/>
                </a:solidFill>
                <a:effectLst/>
                <a:latin typeface="Trebuchet MS"/>
              </a:rPr>
              <a:t>​</a:t>
            </a:r>
            <a:endParaRPr lang="en-GB" sz="1400">
              <a:solidFill>
                <a:srgbClr val="000000"/>
              </a:solidFill>
              <a:latin typeface="Trebuchet MS"/>
            </a:endParaRPr>
          </a:p>
          <a:p>
            <a:pPr marL="742950" lvl="1" indent="-285750" fontAlgn="base">
              <a:lnSpc>
                <a:spcPts val="2100"/>
              </a:lnSpc>
              <a:buFont typeface="Arial" panose="020B0604020202020204" pitchFamily="34" charset="0"/>
              <a:buChar char="•"/>
            </a:pPr>
            <a:r>
              <a:rPr lang="en-GB" sz="1400">
                <a:solidFill>
                  <a:srgbClr val="000000"/>
                </a:solidFill>
                <a:latin typeface="Trebuchet MS"/>
              </a:rPr>
              <a:t>P</a:t>
            </a:r>
            <a:r>
              <a:rPr lang="en-GB" sz="1400" b="0" i="0" u="none" strike="noStrike">
                <a:solidFill>
                  <a:srgbClr val="000000"/>
                </a:solidFill>
                <a:effectLst/>
                <a:latin typeface="Trebuchet MS"/>
              </a:rPr>
              <a:t>references on initial policy approaches to OOSS safeguarding reform, and some of the tentative options within those approaches</a:t>
            </a:r>
            <a:endParaRPr kumimoji="0" lang="en-GB" sz="1400" b="0" i="0" u="sng" strike="noStrike" kern="1200" cap="none" spc="0" normalizeH="0" baseline="0" noProof="0">
              <a:ln>
                <a:noFill/>
              </a:ln>
              <a:solidFill>
                <a:prstClr val="black"/>
              </a:solidFill>
              <a:effectLst/>
              <a:uLnTx/>
              <a:uFillTx/>
              <a:latin typeface="Trebuchet MS"/>
            </a:endParaRPr>
          </a:p>
          <a:p>
            <a:pPr algn="ctr">
              <a:defRPr/>
            </a:pPr>
            <a:endParaRPr lang="en-GB" sz="1400" u="sng" kern="0">
              <a:solidFill>
                <a:prstClr val="black"/>
              </a:solidFill>
              <a:latin typeface="Trebuchet MS"/>
            </a:endParaRPr>
          </a:p>
          <a:p>
            <a:pPr marL="0" marR="0" lvl="0" indent="0" algn="ctr" defTabSz="914400">
              <a:lnSpc>
                <a:spcPct val="100000"/>
              </a:lnSpc>
              <a:spcBef>
                <a:spcPts val="0"/>
              </a:spcBef>
              <a:spcAft>
                <a:spcPts val="0"/>
              </a:spcAft>
              <a:buClrTx/>
              <a:buSzTx/>
              <a:buFontTx/>
              <a:buNone/>
              <a:tabLst/>
              <a:defRPr/>
            </a:pPr>
            <a:r>
              <a:rPr kumimoji="0" lang="en-GB" sz="1400" b="0" i="0" u="sng" strike="noStrike" kern="0" cap="none" spc="0" normalizeH="0" baseline="0" noProof="0">
                <a:ln>
                  <a:noFill/>
                </a:ln>
                <a:solidFill>
                  <a:prstClr val="black"/>
                </a:solidFill>
                <a:effectLst/>
                <a:uLnTx/>
                <a:uFillTx/>
                <a:latin typeface="Trebuchet MS"/>
              </a:rPr>
              <a:t>Who it is for</a:t>
            </a:r>
            <a:endParaRPr lang="en-GB">
              <a:solidFill>
                <a:prstClr val="black"/>
              </a:solidFill>
              <a:latin typeface="Trebuchet M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sng" strike="noStrike" kern="0" cap="none" spc="0" normalizeH="0" baseline="0" noProof="0">
              <a:ln>
                <a:noFill/>
              </a:ln>
              <a:solidFill>
                <a:prstClr val="black"/>
              </a:solidFill>
              <a:effectLst/>
              <a:uLnTx/>
              <a:uFillTx/>
              <a:latin typeface="Trebuchet MS" panose="020B0603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i="0" strike="noStrike" kern="1200" cap="none" spc="0" normalizeH="0" baseline="0" noProof="0">
                <a:ln>
                  <a:noFill/>
                </a:ln>
                <a:solidFill>
                  <a:schemeClr val="tx1"/>
                </a:solidFill>
                <a:effectLst/>
                <a:uLnTx/>
                <a:uFillTx/>
                <a:latin typeface="Trebuchet MS" panose="020B0603020202020204" pitchFamily="34" charset="0"/>
              </a:rPr>
              <a:t>Parents and carers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i="0" strike="noStrike" kern="1200" cap="none" spc="0" normalizeH="0" baseline="0" noProof="0">
                <a:ln>
                  <a:noFill/>
                </a:ln>
                <a:effectLst/>
                <a:uLnTx/>
                <a:uFillTx/>
                <a:latin typeface="Trebuchet MS"/>
              </a:rPr>
              <a:t>DfE </a:t>
            </a:r>
            <a:r>
              <a:rPr kumimoji="0" lang="en-GB" sz="1400" i="0" strike="noStrike" kern="1200" cap="none" spc="0" normalizeH="0" baseline="0" noProof="0" err="1">
                <a:ln>
                  <a:noFill/>
                </a:ln>
                <a:effectLst/>
                <a:uLnTx/>
                <a:uFillTx/>
                <a:latin typeface="Trebuchet MS"/>
              </a:rPr>
              <a:t>st</a:t>
            </a:r>
            <a:r>
              <a:rPr lang="en-GB" sz="1400" err="1">
                <a:latin typeface="Trebuchet MS"/>
              </a:rPr>
              <a:t>akeholders</a:t>
            </a:r>
            <a:endParaRPr kumimoji="0" lang="en-GB" sz="1400" i="0" strike="noStrike" kern="1200" cap="none" spc="0" normalizeH="0" baseline="0" noProof="0">
              <a:ln>
                <a:noFill/>
              </a:ln>
              <a:effectLst/>
              <a:uLnTx/>
              <a:uFillTx/>
              <a:latin typeface="Trebuchet M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tx1"/>
                </a:solidFill>
                <a:latin typeface="Trebuchet MS" panose="020B0603020202020204" pitchFamily="34" charset="0"/>
              </a:rPr>
              <a:t>OOSS providers (supplementary schools, tuition centres, sports clubs, faith groups etc)</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i="0" strike="noStrike" kern="1200" cap="none" spc="0" normalizeH="0" baseline="0" noProof="0">
                <a:ln>
                  <a:noFill/>
                </a:ln>
                <a:solidFill>
                  <a:schemeClr val="tx1"/>
                </a:solidFill>
                <a:effectLst/>
                <a:uLnTx/>
                <a:uFillTx/>
                <a:latin typeface="Trebuchet MS" panose="020B0603020202020204" pitchFamily="34" charset="0"/>
              </a:rPr>
              <a:t>Safeguarding organisations (</a:t>
            </a:r>
            <a:r>
              <a:rPr kumimoji="0" lang="en-GB" sz="1400" i="0" strike="noStrike" kern="1200" cap="none" spc="0" normalizeH="0" baseline="0" noProof="0" err="1">
                <a:ln>
                  <a:noFill/>
                </a:ln>
                <a:solidFill>
                  <a:schemeClr val="tx1"/>
                </a:solidFill>
                <a:effectLst/>
                <a:uLnTx/>
                <a:uFillTx/>
                <a:latin typeface="Trebuchet MS" panose="020B0603020202020204" pitchFamily="34" charset="0"/>
              </a:rPr>
              <a:t>e.g</a:t>
            </a:r>
            <a:r>
              <a:rPr kumimoji="0" lang="en-GB" sz="1400" i="0" strike="noStrike" kern="1200" cap="none" spc="0" normalizeH="0" baseline="0" noProof="0">
                <a:ln>
                  <a:noFill/>
                </a:ln>
                <a:solidFill>
                  <a:schemeClr val="tx1"/>
                </a:solidFill>
                <a:effectLst/>
                <a:uLnTx/>
                <a:uFillTx/>
                <a:latin typeface="Trebuchet MS" panose="020B0603020202020204" pitchFamily="34" charset="0"/>
              </a:rPr>
              <a:t> NSPCC, Ofsted)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tx1"/>
                </a:solidFill>
                <a:latin typeface="Trebuchet MS" panose="020B0603020202020204" pitchFamily="34" charset="0"/>
              </a:rPr>
              <a:t>Accreditation bodies (e.g. Tutor’s Association, Accreditation UK)</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tx1"/>
                </a:solidFill>
                <a:latin typeface="Trebuchet MS" panose="020B0603020202020204" pitchFamily="34" charset="0"/>
              </a:rPr>
              <a:t>Local authorities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tx1"/>
                </a:solidFill>
                <a:latin typeface="Trebuchet MS" panose="020B0603020202020204" pitchFamily="34" charset="0"/>
              </a:rPr>
              <a:t>Bodies with safeguarding responsibilities e.g. Police, Children’s Commissioner</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latin typeface="Trebuchet MS" panose="020B0603020202020204" pitchFamily="34" charset="0"/>
              </a:rPr>
              <a:t>Individuals doing paid or unpaid work in any of the above organisations</a:t>
            </a:r>
            <a:endParaRPr lang="en-GB" sz="1400">
              <a:solidFill>
                <a:schemeClr val="tx1"/>
              </a:solidFill>
              <a:latin typeface="Trebuchet MS" panose="020B0603020202020204" pitchFamily="34" charset="0"/>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i="0" strike="noStrike" kern="1200" cap="none" spc="0" normalizeH="0" baseline="0" noProof="0">
                <a:ln>
                  <a:noFill/>
                </a:ln>
                <a:solidFill>
                  <a:schemeClr val="tx1"/>
                </a:solidFill>
                <a:effectLst/>
                <a:uLnTx/>
                <a:uFillTx/>
                <a:latin typeface="Trebuchet MS" panose="020B0603020202020204" pitchFamily="34" charset="0"/>
              </a:rPr>
              <a:t>Schools, colleges and young people</a:t>
            </a:r>
          </a:p>
          <a:p>
            <a:pPr marL="0" marR="0" lvl="0" indent="0" algn="l" defTabSz="914400" rtl="0" eaLnBrk="1" fontAlgn="base" latinLnBrk="0" hangingPunct="1">
              <a:lnSpc>
                <a:spcPts val="1295"/>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black"/>
              </a:solidFill>
              <a:effectLst/>
              <a:uLnTx/>
              <a:uFillTx/>
              <a:latin typeface="Trebuchet MS"/>
              <a:ea typeface="+mn-ea"/>
              <a:cs typeface="+mn-cs"/>
            </a:endParaRPr>
          </a:p>
        </p:txBody>
      </p:sp>
      <p:sp>
        <p:nvSpPr>
          <p:cNvPr id="8" name="TextBox 7">
            <a:extLst>
              <a:ext uri="{FF2B5EF4-FFF2-40B4-BE49-F238E27FC236}">
                <a16:creationId xmlns:a16="http://schemas.microsoft.com/office/drawing/2014/main" id="{D75FAC86-51E9-DCFB-F94C-88C55E3F3CD2}"/>
              </a:ext>
            </a:extLst>
          </p:cNvPr>
          <p:cNvSpPr txBox="1"/>
          <p:nvPr/>
        </p:nvSpPr>
        <p:spPr bwMode="auto">
          <a:xfrm>
            <a:off x="187982" y="841520"/>
            <a:ext cx="4686417" cy="5635622"/>
          </a:xfrm>
          <a:prstGeom prst="roundRect">
            <a:avLst>
              <a:gd name="adj" fmla="val 6266"/>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sng" strike="noStrike" kern="1200" cap="none" spc="0" normalizeH="0" baseline="0" noProof="0">
                <a:ln>
                  <a:noFill/>
                </a:ln>
                <a:solidFill>
                  <a:prstClr val="black"/>
                </a:solidFill>
                <a:effectLst/>
                <a:uLnTx/>
                <a:uFillTx/>
                <a:latin typeface="Trebuchet MS" panose="020B0603020202020204" pitchFamily="34" charset="0"/>
                <a:cs typeface="Arial"/>
              </a:rPr>
              <a:t>Call for Evidence content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sng" strike="noStrike" kern="1200" cap="none" spc="0" normalizeH="0" baseline="0" noProof="0">
              <a:ln>
                <a:noFill/>
              </a:ln>
              <a:solidFill>
                <a:prstClr val="black"/>
              </a:solidFill>
              <a:effectLst/>
              <a:uLnTx/>
              <a:uFillTx/>
              <a:latin typeface="Trebuchet MS" panose="020B0603020202020204" pitchFamily="34" charset="0"/>
              <a:cs typeface="Arial"/>
            </a:endParaRPr>
          </a:p>
          <a:p>
            <a:pPr marL="285750" indent="-285750" algn="l" rtl="0" fontAlgn="base">
              <a:lnSpc>
                <a:spcPts val="2100"/>
              </a:lnSpc>
              <a:buFont typeface="Arial" panose="020B0604020202020204" pitchFamily="34" charset="0"/>
              <a:buChar char="•"/>
            </a:pPr>
            <a:r>
              <a:rPr kumimoji="0" lang="en-GB" sz="1600" b="0" i="0" u="none" strike="noStrike" kern="1200" cap="none" spc="0" normalizeH="0" baseline="0" noProof="0">
                <a:ln>
                  <a:noFill/>
                </a:ln>
                <a:solidFill>
                  <a:srgbClr val="000000"/>
                </a:solidFill>
                <a:effectLst/>
                <a:uLnTx/>
                <a:uFillTx/>
                <a:latin typeface="Trebuchet MS" panose="020B0603020202020204" pitchFamily="34" charset="0"/>
              </a:rPr>
              <a:t>Questions on information on the current practices, safeguarding incidents, understanding and awareness of safeguarding in OOSS</a:t>
            </a:r>
          </a:p>
          <a:p>
            <a:pPr marL="285750" indent="-285750" fontAlgn="base">
              <a:lnSpc>
                <a:spcPts val="2100"/>
              </a:lnSpc>
              <a:buFont typeface="Arial" panose="020B0604020202020204" pitchFamily="34" charset="0"/>
              <a:buChar char="•"/>
            </a:pPr>
            <a:r>
              <a:rPr lang="en-GB" sz="1600">
                <a:solidFill>
                  <a:srgbClr val="000000"/>
                </a:solidFill>
                <a:latin typeface="Trebuchet MS"/>
              </a:rPr>
              <a:t>Questions on understanding of safety and security in OOSS</a:t>
            </a:r>
          </a:p>
          <a:p>
            <a:pPr marL="285750" indent="-285750" algn="l">
              <a:lnSpc>
                <a:spcPts val="2100"/>
              </a:lnSpc>
              <a:buFont typeface="Arial" panose="020B0604020202020204" pitchFamily="34" charset="0"/>
              <a:buChar char="•"/>
            </a:pPr>
            <a:r>
              <a:rPr lang="en-GB" sz="1600">
                <a:solidFill>
                  <a:srgbClr val="000000"/>
                </a:solidFill>
                <a:latin typeface="Trebuchet MS"/>
                <a:ea typeface="Calibri"/>
                <a:cs typeface="Calibri"/>
              </a:rPr>
              <a:t>Questions</a:t>
            </a:r>
            <a:r>
              <a:rPr lang="en-GB" sz="1600">
                <a:latin typeface="Trebuchet MS"/>
                <a:ea typeface="Calibri"/>
                <a:cs typeface="Calibri"/>
              </a:rPr>
              <a:t> exploring new options via </a:t>
            </a:r>
            <a:r>
              <a:rPr lang="en-GB" sz="1600" b="1">
                <a:latin typeface="Trebuchet MS"/>
                <a:ea typeface="Calibri"/>
                <a:cs typeface="Calibri"/>
              </a:rPr>
              <a:t>3 policy approaches:</a:t>
            </a:r>
          </a:p>
          <a:p>
            <a:pPr marL="742950" lvl="1" indent="-285750">
              <a:buFont typeface="Arial" panose="020B0604020202020204" pitchFamily="34" charset="0"/>
              <a:buChar char="•"/>
            </a:pPr>
            <a:r>
              <a:rPr lang="en-GB" sz="1600">
                <a:latin typeface="Trebuchet MS" panose="020B0603020202020204" pitchFamily="34" charset="0"/>
                <a:ea typeface="Calibri" panose="020F0502020204030204" pitchFamily="34" charset="0"/>
                <a:cs typeface="Calibri" panose="020F0502020204030204" pitchFamily="34" charset="0"/>
              </a:rPr>
              <a:t>Registration/regulation (mandatory/voluntary, national/local, regulation/unregulated)</a:t>
            </a:r>
          </a:p>
          <a:p>
            <a:pPr marL="742950" lvl="1" indent="-285750">
              <a:buFont typeface="Arial" panose="020B0604020202020204" pitchFamily="34" charset="0"/>
              <a:buChar char="•"/>
            </a:pPr>
            <a:r>
              <a:rPr lang="en-GB" sz="1600">
                <a:latin typeface="Trebuchet MS" panose="020B0603020202020204" pitchFamily="34" charset="0"/>
                <a:ea typeface="Calibri" panose="020F0502020204030204" pitchFamily="34" charset="0"/>
                <a:cs typeface="Calibri" panose="020F0502020204030204" pitchFamily="34" charset="0"/>
              </a:rPr>
              <a:t>Engagement with the sector i.e. accreditation schemes and partnerships</a:t>
            </a:r>
          </a:p>
          <a:p>
            <a:pPr marL="742950" lvl="1" indent="-285750">
              <a:buFont typeface="Arial" panose="020B0604020202020204" pitchFamily="34" charset="0"/>
              <a:buChar char="•"/>
            </a:pPr>
            <a:r>
              <a:rPr lang="en-GB" sz="1600">
                <a:latin typeface="Trebuchet MS" panose="020B0603020202020204" pitchFamily="34" charset="0"/>
                <a:ea typeface="Calibri" panose="020F0502020204030204" pitchFamily="34" charset="0"/>
                <a:cs typeface="Calibri" panose="020F0502020204030204" pitchFamily="34" charset="0"/>
              </a:rPr>
              <a:t>Better information to inform parents, providers and potentially children on safeguarding best-practice</a:t>
            </a:r>
          </a:p>
          <a:p>
            <a:pPr marL="285750" indent="-285750" algn="l" rtl="0" fontAlgn="base">
              <a:lnSpc>
                <a:spcPts val="2100"/>
              </a:lnSpc>
              <a:buFont typeface="Arial" panose="020B0604020202020204" pitchFamily="34" charset="0"/>
              <a:buChar char="•"/>
            </a:pPr>
            <a:endParaRPr kumimoji="0" lang="en-GB" sz="1500" b="0" i="0" u="none" strike="noStrike" kern="1200" cap="none" spc="0" normalizeH="0" baseline="0" noProof="0">
              <a:ln>
                <a:noFill/>
              </a:ln>
              <a:solidFill>
                <a:srgbClr val="000000"/>
              </a:solidFill>
              <a:effectLst/>
              <a:uLnTx/>
              <a:uFillTx/>
              <a:latin typeface="Trebuchet MS" panose="020B0603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GB" sz="1200" b="0" i="0" u="none" strike="noStrike" kern="0" cap="none" spc="0" normalizeH="0" baseline="0" noProof="0">
                <a:ln>
                  <a:noFill/>
                </a:ln>
                <a:solidFill>
                  <a:prstClr val="black"/>
                </a:solidFill>
                <a:effectLst/>
                <a:uLnTx/>
                <a:uFillTx/>
                <a:latin typeface="Trebuchet MS"/>
                <a:ea typeface="+mn-ea"/>
                <a:cs typeface="+mn-cs"/>
              </a:rPr>
            </a:br>
            <a:endParaRPr kumimoji="0" lang="en-GB" sz="1200" b="0" i="0" u="none" strike="noStrike" kern="0" cap="none" spc="0" normalizeH="0" baseline="0" noProof="0">
              <a:ln>
                <a:noFill/>
              </a:ln>
              <a:solidFill>
                <a:prstClr val="black"/>
              </a:solidFill>
              <a:effectLst/>
              <a:uLnTx/>
              <a:uFillTx/>
              <a:latin typeface="Trebuchet MS"/>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0" cap="none" spc="0" normalizeH="0" baseline="0" noProof="0">
              <a:ln>
                <a:noFill/>
              </a:ln>
              <a:solidFill>
                <a:prstClr val="black"/>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black"/>
              </a:solidFill>
              <a:effectLst/>
              <a:uLnTx/>
              <a:uFillTx/>
              <a:latin typeface="Trebuchet MS" panose="020B0603020202020204" pitchFamily="34" charset="0"/>
              <a:ea typeface="+mn-ea"/>
              <a:cs typeface="+mn-cs"/>
            </a:endParaRPr>
          </a:p>
        </p:txBody>
      </p:sp>
      <p:sp>
        <p:nvSpPr>
          <p:cNvPr id="17" name="TextBox 16">
            <a:extLst>
              <a:ext uri="{FF2B5EF4-FFF2-40B4-BE49-F238E27FC236}">
                <a16:creationId xmlns:a16="http://schemas.microsoft.com/office/drawing/2014/main" id="{5876AE49-667E-4997-F8D2-E01AB9BE3100}"/>
              </a:ext>
            </a:extLst>
          </p:cNvPr>
          <p:cNvSpPr txBox="1"/>
          <p:nvPr/>
        </p:nvSpPr>
        <p:spPr bwMode="auto">
          <a:xfrm>
            <a:off x="4540230" y="52938"/>
            <a:ext cx="2677213" cy="215444"/>
          </a:xfrm>
          <a:prstGeom prst="rect">
            <a:avLst/>
          </a:prstGeom>
          <a:solidFill>
            <a:schemeClr val="bg1"/>
          </a:solidFill>
          <a:ln>
            <a:solidFill>
              <a:srgbClr val="C00000"/>
            </a:solidFill>
          </a:ln>
          <a:effectLst/>
        </p:spPr>
        <p:txBody>
          <a:bodyPr vert="horz" wrap="square" lIns="0" tIns="0" rIns="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C00000"/>
                </a:solidFill>
                <a:effectLst/>
                <a:uLnTx/>
                <a:uFillTx/>
                <a:latin typeface="Trebuchet MS" panose="020B0603020202020204" pitchFamily="34" charset="0"/>
                <a:ea typeface="+mn-ea"/>
                <a:cs typeface="Arial" panose="020B0604020202020204" pitchFamily="34" charset="0"/>
              </a:rPr>
              <a:t>OFFICIAL SENSITIVE</a:t>
            </a:r>
          </a:p>
        </p:txBody>
      </p:sp>
    </p:spTree>
    <p:extLst>
      <p:ext uri="{BB962C8B-B14F-4D97-AF65-F5344CB8AC3E}">
        <p14:creationId xmlns:p14="http://schemas.microsoft.com/office/powerpoint/2010/main" val="2671614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0ABFE-96AE-B52C-BBA5-DA035D33156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61E54D0-89B4-8804-DF21-245FFF3FF148}"/>
              </a:ext>
            </a:extLst>
          </p:cNvPr>
          <p:cNvPicPr>
            <a:picLocks noChangeAspect="1"/>
          </p:cNvPicPr>
          <p:nvPr/>
        </p:nvPicPr>
        <p:blipFill>
          <a:blip r:embed="rId3"/>
          <a:stretch>
            <a:fillRect/>
          </a:stretch>
        </p:blipFill>
        <p:spPr>
          <a:xfrm>
            <a:off x="9449" y="0"/>
            <a:ext cx="12173101" cy="6858000"/>
          </a:xfrm>
          <a:prstGeom prst="rect">
            <a:avLst/>
          </a:prstGeom>
        </p:spPr>
      </p:pic>
      <p:sp>
        <p:nvSpPr>
          <p:cNvPr id="2" name="Slide Number Placeholder 1">
            <a:extLst>
              <a:ext uri="{FF2B5EF4-FFF2-40B4-BE49-F238E27FC236}">
                <a16:creationId xmlns:a16="http://schemas.microsoft.com/office/drawing/2014/main" id="{C6FA360E-A192-EAB3-9D72-FCDBAA2A8B8B}"/>
              </a:ext>
            </a:extLst>
          </p:cNvPr>
          <p:cNvSpPr>
            <a:spLocks noGrp="1"/>
          </p:cNvSpPr>
          <p:nvPr>
            <p:ph type="sldNum" sz="quarter" idx="12"/>
          </p:nvPr>
        </p:nvSpPr>
        <p:spPr/>
        <p:txBody>
          <a:bodyPr/>
          <a:lstStyle/>
          <a:p>
            <a:fld id="{5D5369AF-0EB7-4BAF-8B64-14FFB1E0C7EA}" type="slidenum">
              <a:rPr lang="en-GB" smtClean="0"/>
              <a:pPr/>
              <a:t>6</a:t>
            </a:fld>
            <a:endParaRPr lang="en-GB"/>
          </a:p>
        </p:txBody>
      </p:sp>
      <p:sp>
        <p:nvSpPr>
          <p:cNvPr id="3" name="Title 2">
            <a:extLst>
              <a:ext uri="{FF2B5EF4-FFF2-40B4-BE49-F238E27FC236}">
                <a16:creationId xmlns:a16="http://schemas.microsoft.com/office/drawing/2014/main" id="{EA2C03E8-F5F5-6BBA-29FF-65E4DAF2BDC3}"/>
              </a:ext>
            </a:extLst>
          </p:cNvPr>
          <p:cNvSpPr>
            <a:spLocks noGrp="1"/>
          </p:cNvSpPr>
          <p:nvPr>
            <p:ph type="title"/>
          </p:nvPr>
        </p:nvSpPr>
        <p:spPr>
          <a:xfrm>
            <a:off x="187982" y="332506"/>
            <a:ext cx="11785708" cy="283270"/>
          </a:xfrm>
        </p:spPr>
        <p:txBody>
          <a:bodyPr>
            <a:normAutofit fontScale="90000"/>
          </a:bodyPr>
          <a:lstStyle/>
          <a:p>
            <a:r>
              <a:rPr lang="en-GB" sz="2000">
                <a:latin typeface="Trebuchet MS"/>
                <a:cs typeface="Arial"/>
              </a:rPr>
              <a:t>Out-of-School Settings (OOSS) and E-Learning Context</a:t>
            </a:r>
            <a:endParaRPr lang="en-GB" sz="2000"/>
          </a:p>
        </p:txBody>
      </p:sp>
      <p:sp>
        <p:nvSpPr>
          <p:cNvPr id="4" name="TextBox 3">
            <a:extLst>
              <a:ext uri="{FF2B5EF4-FFF2-40B4-BE49-F238E27FC236}">
                <a16:creationId xmlns:a16="http://schemas.microsoft.com/office/drawing/2014/main" id="{E0FE3958-6340-F33E-73CB-AFEFC5939C19}"/>
              </a:ext>
            </a:extLst>
          </p:cNvPr>
          <p:cNvSpPr txBox="1"/>
          <p:nvPr/>
        </p:nvSpPr>
        <p:spPr bwMode="auto">
          <a:xfrm>
            <a:off x="5065436" y="794766"/>
            <a:ext cx="6752095" cy="5635622"/>
          </a:xfrm>
          <a:prstGeom prst="roundRect">
            <a:avLst>
              <a:gd name="adj" fmla="val 7771"/>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algn="ctr"/>
            <a:r>
              <a:rPr lang="en-GB" sz="1500" u="sng" kern="0">
                <a:latin typeface="Trebuchet MS"/>
              </a:rPr>
              <a:t>E-Learning Context</a:t>
            </a:r>
          </a:p>
          <a:p>
            <a:pPr algn="ctr"/>
            <a:endParaRPr lang="en-GB" sz="1500" u="sng" kern="0">
              <a:latin typeface="Trebuchet MS" panose="020B0603020202020204" pitchFamily="34" charset="0"/>
            </a:endParaRPr>
          </a:p>
          <a:p>
            <a:pPr marL="285750" indent="-285750">
              <a:buFont typeface="Arial" panose="020B0604020202020204" pitchFamily="34" charset="0"/>
              <a:buChar char="•"/>
            </a:pPr>
            <a:r>
              <a:rPr lang="en-GB" sz="1500">
                <a:effectLst/>
                <a:latin typeface="Trebuchet MS"/>
              </a:rPr>
              <a:t>Having a set of </a:t>
            </a:r>
            <a:r>
              <a:rPr lang="en-GB" sz="1500" b="1">
                <a:effectLst/>
                <a:latin typeface="Trebuchet MS"/>
              </a:rPr>
              <a:t>consistent safeguarding standards </a:t>
            </a:r>
            <a:r>
              <a:rPr lang="en-GB" sz="1500">
                <a:effectLst/>
                <a:latin typeface="Trebuchet MS"/>
              </a:rPr>
              <a:t>that all settings can follow is an important way of helping to ensure children are kept safe in OOSS</a:t>
            </a:r>
          </a:p>
          <a:p>
            <a:pPr marL="285750" indent="-285750">
              <a:buFont typeface="Arial" panose="020B0604020202020204" pitchFamily="34" charset="0"/>
              <a:buChar char="•"/>
            </a:pPr>
            <a:r>
              <a:rPr lang="en-GB" sz="1500">
                <a:latin typeface="Trebuchet MS"/>
              </a:rPr>
              <a:t>That is why we have </a:t>
            </a:r>
            <a:r>
              <a:rPr lang="en-GB" sz="1500" b="1">
                <a:latin typeface="Trebuchet MS"/>
              </a:rPr>
              <a:t>created a free-to-access e-learning resource </a:t>
            </a:r>
            <a:r>
              <a:rPr lang="en-GB" sz="1500">
                <a:latin typeface="Trebuchet MS"/>
              </a:rPr>
              <a:t>to support OOSS and help ensure consistency in safeguarding practices</a:t>
            </a:r>
          </a:p>
          <a:p>
            <a:pPr marL="285750" indent="-285750">
              <a:buFont typeface="Arial" panose="020B0604020202020204" pitchFamily="34" charset="0"/>
              <a:buChar char="•"/>
            </a:pPr>
            <a:r>
              <a:rPr lang="en-GB" sz="1500">
                <a:latin typeface="Trebuchet MS"/>
              </a:rPr>
              <a:t>This resource complements our guidance and makes it accessible for all providers</a:t>
            </a:r>
          </a:p>
          <a:p>
            <a:pPr marL="285750" indent="-285750">
              <a:buFont typeface="Arial" panose="020B0604020202020204" pitchFamily="34" charset="0"/>
              <a:buChar char="•"/>
            </a:pPr>
            <a:r>
              <a:rPr lang="en-GB" sz="1500">
                <a:latin typeface="Trebuchet MS"/>
              </a:rPr>
              <a:t>There’s a total of 90 minutes of learning, broken down into an introduction module, four main learning modules pre and post course confidence checkers and a quiz at the end</a:t>
            </a:r>
          </a:p>
          <a:p>
            <a:pPr marL="285750" indent="-285750">
              <a:buFont typeface="Arial" panose="020B0604020202020204" pitchFamily="34" charset="0"/>
              <a:buChar char="•"/>
            </a:pPr>
            <a:endParaRPr lang="en-GB" sz="1500" u="sng">
              <a:solidFill>
                <a:schemeClr val="tx1"/>
              </a:solidFill>
              <a:latin typeface="Trebuchet MS" panose="020B0603020202020204" pitchFamily="34" charset="0"/>
            </a:endParaRPr>
          </a:p>
          <a:p>
            <a:pPr algn="ctr"/>
            <a:r>
              <a:rPr lang="en-GB" sz="1500" u="sng" kern="0">
                <a:latin typeface="Trebuchet MS"/>
              </a:rPr>
              <a:t>E-Learning Content</a:t>
            </a:r>
          </a:p>
          <a:p>
            <a:endParaRPr lang="en-GB" sz="1500" u="sng" kern="0">
              <a:latin typeface="Trebuchet MS" panose="020B0603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1" i="0" u="none" strike="noStrike" kern="1200" cap="none" spc="0" normalizeH="0" baseline="0" noProof="0">
                <a:ln>
                  <a:noFill/>
                </a:ln>
                <a:solidFill>
                  <a:prstClr val="black"/>
                </a:solidFill>
                <a:effectLst/>
                <a:uLnTx/>
                <a:uFillTx/>
                <a:latin typeface="Trebuchet MS"/>
              </a:rPr>
              <a:t>Interactive modules: </a:t>
            </a:r>
            <a:r>
              <a:rPr kumimoji="0" lang="en-GB" sz="1500" b="0" i="0" u="none" strike="noStrike" kern="1200" cap="none" spc="0" normalizeH="0" baseline="0" noProof="0">
                <a:ln>
                  <a:noFill/>
                </a:ln>
                <a:solidFill>
                  <a:prstClr val="black"/>
                </a:solidFill>
                <a:effectLst/>
                <a:uLnTx/>
                <a:uFillTx/>
                <a:latin typeface="Trebuchet MS"/>
              </a:rPr>
              <a:t>engage with the content through user-friendly modules that break down complex safeguarding information</a:t>
            </a:r>
            <a:endParaRPr lang="en-GB" sz="1500" b="0" i="0" u="none" strike="noStrike" kern="1200" cap="none" spc="0" normalizeH="0" baseline="0" noProof="0">
              <a:ln>
                <a:noFill/>
              </a:ln>
              <a:solidFill>
                <a:prstClr val="black"/>
              </a:solidFill>
              <a:effectLst/>
              <a:uLnTx/>
              <a:uFillTx/>
              <a:latin typeface="Trebuchet M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500" b="1">
                <a:solidFill>
                  <a:prstClr val="black"/>
                </a:solidFill>
                <a:latin typeface="Trebuchet MS"/>
              </a:rPr>
              <a:t>Modules include: </a:t>
            </a:r>
            <a:r>
              <a:rPr lang="en-GB" sz="1500">
                <a:solidFill>
                  <a:prstClr val="black"/>
                </a:solidFill>
                <a:latin typeface="Trebuchet MS"/>
              </a:rPr>
              <a:t>health &amp; safety, safeguarding &amp; child protection, suitability of staff and volunteers, governance</a:t>
            </a:r>
          </a:p>
          <a:p>
            <a:pPr marL="285750" indent="-285750">
              <a:buFont typeface="Arial" panose="020B0604020202020204" pitchFamily="34" charset="0"/>
              <a:buChar char="•"/>
              <a:defRPr/>
            </a:pPr>
            <a:r>
              <a:rPr lang="en-GB" sz="1500" b="1">
                <a:solidFill>
                  <a:prstClr val="black"/>
                </a:solidFill>
                <a:latin typeface="Trebuchet MS"/>
              </a:rPr>
              <a:t>Personalised learner journeys </a:t>
            </a:r>
            <a:r>
              <a:rPr lang="en-GB" sz="1500">
                <a:solidFill>
                  <a:prstClr val="black"/>
                </a:solidFill>
                <a:latin typeface="Trebuchet MS"/>
              </a:rPr>
              <a:t>i.e. lone providers, providers with staff and volunteers etc</a:t>
            </a:r>
            <a:endParaRPr lang="en-GB" sz="1500" b="0" i="0" u="none" strike="noStrike" kern="1200" cap="none" spc="0" normalizeH="0" baseline="0" noProof="0">
              <a:ln>
                <a:noFill/>
              </a:ln>
              <a:solidFill>
                <a:prstClr val="black"/>
              </a:solidFill>
              <a:effectLst/>
              <a:uLnTx/>
              <a:uFillTx/>
              <a:latin typeface="Trebuchet M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500" b="1">
                <a:solidFill>
                  <a:prstClr val="black"/>
                </a:solidFill>
                <a:latin typeface="Trebuchet MS"/>
              </a:rPr>
              <a:t>Practical scenarios: </a:t>
            </a:r>
            <a:r>
              <a:rPr lang="en-GB" sz="1500">
                <a:solidFill>
                  <a:prstClr val="black"/>
                </a:solidFill>
                <a:latin typeface="Trebuchet MS"/>
              </a:rPr>
              <a:t>Apply the government’s </a:t>
            </a:r>
            <a:r>
              <a:rPr lang="en-GB" sz="1600">
                <a:hlinkClick r:id="rId4"/>
              </a:rPr>
              <a:t>code of practice</a:t>
            </a:r>
            <a:r>
              <a:rPr lang="en-GB" sz="1600"/>
              <a:t> </a:t>
            </a:r>
            <a:r>
              <a:rPr lang="en-GB" sz="1500">
                <a:solidFill>
                  <a:prstClr val="black"/>
                </a:solidFill>
                <a:latin typeface="Trebuchet MS"/>
              </a:rPr>
              <a:t>to realistic situations with practical scenarios and case studies</a:t>
            </a:r>
          </a:p>
          <a:p>
            <a:pPr algn="ctr"/>
            <a:endParaRPr lang="en-GB" sz="1200" kern="0">
              <a:latin typeface="Trebuchet MS"/>
            </a:endParaRPr>
          </a:p>
          <a:p>
            <a:pPr algn="l" rtl="0" fontAlgn="base">
              <a:lnSpc>
                <a:spcPts val="1295"/>
              </a:lnSpc>
            </a:pPr>
            <a:endParaRPr lang="en-GB" sz="1200" b="0" i="0">
              <a:solidFill>
                <a:srgbClr val="000000"/>
              </a:solidFill>
              <a:effectLst/>
              <a:latin typeface="Segoe UI" panose="020B0502040204020203" pitchFamily="34" charset="0"/>
            </a:endParaRPr>
          </a:p>
          <a:p>
            <a:pPr algn="ctr"/>
            <a:endParaRPr lang="en-GB" sz="1200" kern="0">
              <a:latin typeface="Trebuchet MS"/>
            </a:endParaRPr>
          </a:p>
        </p:txBody>
      </p:sp>
      <p:sp>
        <p:nvSpPr>
          <p:cNvPr id="8" name="TextBox 7">
            <a:extLst>
              <a:ext uri="{FF2B5EF4-FFF2-40B4-BE49-F238E27FC236}">
                <a16:creationId xmlns:a16="http://schemas.microsoft.com/office/drawing/2014/main" id="{357A0746-FC41-FC70-045C-27C460E92F4E}"/>
              </a:ext>
            </a:extLst>
          </p:cNvPr>
          <p:cNvSpPr txBox="1"/>
          <p:nvPr/>
        </p:nvSpPr>
        <p:spPr bwMode="auto">
          <a:xfrm>
            <a:off x="187982" y="841520"/>
            <a:ext cx="4686417" cy="4224389"/>
          </a:xfrm>
          <a:prstGeom prst="roundRect">
            <a:avLst>
              <a:gd name="adj" fmla="val 6266"/>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algn="ctr"/>
            <a:r>
              <a:rPr lang="en-GB" sz="1500" u="sng">
                <a:latin typeface="Trebuchet MS" panose="020B0603020202020204" pitchFamily="34" charset="0"/>
                <a:cs typeface="Arial"/>
              </a:rPr>
              <a:t>OOSS Context</a:t>
            </a:r>
          </a:p>
          <a:p>
            <a:pPr algn="ctr"/>
            <a:endParaRPr lang="en-GB" sz="1500">
              <a:latin typeface="Trebuchet MS" panose="020B0603020202020204" pitchFamily="34" charset="0"/>
              <a:cs typeface="Arial"/>
            </a:endParaRPr>
          </a:p>
          <a:p>
            <a:pPr marL="285750" indent="-285750">
              <a:buFont typeface="Arial" panose="020B0604020202020204" pitchFamily="34" charset="0"/>
              <a:buChar char="•"/>
            </a:pPr>
            <a:r>
              <a:rPr lang="en-GB" sz="1500">
                <a:solidFill>
                  <a:schemeClr val="tx1"/>
                </a:solidFill>
                <a:effectLst/>
                <a:latin typeface="Trebuchet MS" panose="020B0603020202020204" pitchFamily="34" charset="0"/>
              </a:rPr>
              <a:t>Most children attend some form of OOSS – for example, sports clubs, youth clubs, private tuition, religious groups e.g. Sunday schools or madrassahs, and uniformed youth organisations.</a:t>
            </a:r>
          </a:p>
          <a:p>
            <a:endParaRPr lang="en-GB" sz="1500">
              <a:solidFill>
                <a:schemeClr val="tx1"/>
              </a:solidFill>
              <a:effectLst/>
              <a:latin typeface="Trebuchet MS" panose="020B0603020202020204" pitchFamily="34" charset="0"/>
            </a:endParaRPr>
          </a:p>
          <a:p>
            <a:pPr marL="285750" indent="-285750">
              <a:buFont typeface="Arial" panose="020B0604020202020204" pitchFamily="34" charset="0"/>
              <a:buChar char="•"/>
            </a:pPr>
            <a:r>
              <a:rPr lang="en-GB" sz="1500" b="0" i="0">
                <a:solidFill>
                  <a:srgbClr val="000000"/>
                </a:solidFill>
                <a:effectLst/>
                <a:latin typeface="Trebuchet MS" panose="020B0603020202020204" pitchFamily="34" charset="0"/>
              </a:rPr>
              <a:t>We recognise that many OOSS do a great job providing enriching activities and education to children, across many subjects, including arts, language, music, sport and religion. However, we want to ensure this is the case for all OOSS</a:t>
            </a:r>
          </a:p>
          <a:p>
            <a:endParaRPr lang="en-GB" sz="1500" b="0" i="0">
              <a:solidFill>
                <a:srgbClr val="000000"/>
              </a:solidFill>
              <a:effectLst/>
              <a:latin typeface="Trebuchet MS" panose="020B0603020202020204" pitchFamily="34" charset="0"/>
            </a:endParaRPr>
          </a:p>
          <a:p>
            <a:pPr marL="285750" indent="-285750">
              <a:buFont typeface="Arial" panose="020B0604020202020204" pitchFamily="34" charset="0"/>
              <a:buChar char="•"/>
            </a:pPr>
            <a:r>
              <a:rPr lang="en-GB" sz="1500" b="0" i="0">
                <a:solidFill>
                  <a:srgbClr val="000000"/>
                </a:solidFill>
                <a:effectLst/>
                <a:latin typeface="Trebuchet MS" panose="020B0603020202020204" pitchFamily="34" charset="0"/>
              </a:rPr>
              <a:t>All OOSS providers have a legal duty of care to ensure the safety of children that attend their setting and protect them from harm. </a:t>
            </a:r>
            <a:endParaRPr lang="en-GB" sz="1500">
              <a:solidFill>
                <a:schemeClr val="tx1"/>
              </a:solidFill>
              <a:effectLst/>
              <a:latin typeface="Trebuchet MS" panose="020B0603020202020204" pitchFamily="34" charset="0"/>
            </a:endParaRPr>
          </a:p>
          <a:p>
            <a:endParaRPr lang="en-GB" sz="1500" b="0" i="0">
              <a:solidFill>
                <a:srgbClr val="000000"/>
              </a:solidFill>
              <a:effectLst/>
              <a:latin typeface="Trebuchet MS" panose="020B0603020202020204" pitchFamily="34" charset="0"/>
            </a:endParaRPr>
          </a:p>
          <a:p>
            <a:pPr marL="285750" indent="-285750">
              <a:buFont typeface="Arial" panose="020B0604020202020204" pitchFamily="34" charset="0"/>
              <a:buChar char="•"/>
            </a:pPr>
            <a:endParaRPr lang="en-GB" sz="1200">
              <a:solidFill>
                <a:schemeClr val="tx1"/>
              </a:solidFill>
            </a:endParaRPr>
          </a:p>
          <a:p>
            <a:pPr algn="ctr"/>
            <a:br>
              <a:rPr lang="en-GB" sz="1200" kern="0">
                <a:latin typeface="Trebuchet MS"/>
              </a:rPr>
            </a:br>
            <a:endParaRPr lang="en-GB" sz="1200" kern="0">
              <a:latin typeface="Trebuchet MS"/>
            </a:endParaRPr>
          </a:p>
          <a:p>
            <a:pPr marL="285750" indent="-285750">
              <a:buFont typeface="Arial" panose="020B0604020202020204" pitchFamily="34" charset="0"/>
              <a:buChar char="•"/>
            </a:pPr>
            <a:endParaRPr lang="en-GB" sz="1200" kern="0">
              <a:latin typeface="Trebuchet MS" panose="020B0603020202020204" pitchFamily="34" charset="0"/>
            </a:endParaRPr>
          </a:p>
          <a:p>
            <a:pPr algn="l"/>
            <a:endParaRPr lang="en-GB" sz="1200" kern="0">
              <a:latin typeface="Trebuchet MS" panose="020B0603020202020204" pitchFamily="34" charset="0"/>
            </a:endParaRPr>
          </a:p>
        </p:txBody>
      </p:sp>
      <p:sp>
        <p:nvSpPr>
          <p:cNvPr id="17" name="TextBox 16">
            <a:extLst>
              <a:ext uri="{FF2B5EF4-FFF2-40B4-BE49-F238E27FC236}">
                <a16:creationId xmlns:a16="http://schemas.microsoft.com/office/drawing/2014/main" id="{F70D345C-4B17-EEA3-E779-5B367D17EC3F}"/>
              </a:ext>
            </a:extLst>
          </p:cNvPr>
          <p:cNvSpPr txBox="1"/>
          <p:nvPr/>
        </p:nvSpPr>
        <p:spPr bwMode="auto">
          <a:xfrm>
            <a:off x="4540230" y="52938"/>
            <a:ext cx="2677213" cy="215444"/>
          </a:xfrm>
          <a:prstGeom prst="rect">
            <a:avLst/>
          </a:prstGeom>
          <a:solidFill>
            <a:schemeClr val="bg1"/>
          </a:solidFill>
          <a:ln>
            <a:solidFill>
              <a:srgbClr val="C00000"/>
            </a:solidFill>
          </a:ln>
          <a:effectLst/>
        </p:spPr>
        <p:txBody>
          <a:bodyPr vert="horz" wrap="square" lIns="0" tIns="0" rIns="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C00000"/>
                </a:solidFill>
                <a:effectLst/>
                <a:uLnTx/>
                <a:uFillTx/>
                <a:latin typeface="Trebuchet MS" panose="020B0603020202020204" pitchFamily="34" charset="0"/>
                <a:ea typeface="+mn-ea"/>
                <a:cs typeface="Arial" panose="020B0604020202020204" pitchFamily="34" charset="0"/>
              </a:rPr>
              <a:t>OFFICIAL SENSITIVE</a:t>
            </a:r>
          </a:p>
        </p:txBody>
      </p:sp>
    </p:spTree>
    <p:extLst>
      <p:ext uri="{BB962C8B-B14F-4D97-AF65-F5344CB8AC3E}">
        <p14:creationId xmlns:p14="http://schemas.microsoft.com/office/powerpoint/2010/main" val="3283085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6C522-D3B7-F029-2328-0D684655AD3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4C9DFBA-7DE0-FF85-A0E4-90B7BB4A49EC}"/>
              </a:ext>
            </a:extLst>
          </p:cNvPr>
          <p:cNvPicPr>
            <a:picLocks noChangeAspect="1"/>
          </p:cNvPicPr>
          <p:nvPr/>
        </p:nvPicPr>
        <p:blipFill rotWithShape="1">
          <a:blip r:embed="rId2"/>
          <a:srcRect t="21818" r="9423" b="28246"/>
          <a:stretch/>
        </p:blipFill>
        <p:spPr>
          <a:xfrm>
            <a:off x="0" y="0"/>
            <a:ext cx="12192000" cy="6858000"/>
          </a:xfrm>
          <a:prstGeom prst="rect">
            <a:avLst/>
          </a:prstGeom>
          <a:ln>
            <a:solidFill>
              <a:srgbClr val="8DD0E6"/>
            </a:solidFill>
          </a:ln>
        </p:spPr>
      </p:pic>
      <p:sp>
        <p:nvSpPr>
          <p:cNvPr id="2" name="Title 1">
            <a:extLst>
              <a:ext uri="{FF2B5EF4-FFF2-40B4-BE49-F238E27FC236}">
                <a16:creationId xmlns:a16="http://schemas.microsoft.com/office/drawing/2014/main" id="{680727CB-6057-8EA3-6E4C-44492897E02F}"/>
              </a:ext>
            </a:extLst>
          </p:cNvPr>
          <p:cNvSpPr>
            <a:spLocks noGrp="1"/>
          </p:cNvSpPr>
          <p:nvPr>
            <p:ph type="ctrTitle"/>
          </p:nvPr>
        </p:nvSpPr>
        <p:spPr>
          <a:xfrm>
            <a:off x="590468" y="2180758"/>
            <a:ext cx="9144000" cy="2387600"/>
          </a:xfrm>
        </p:spPr>
        <p:txBody>
          <a:bodyPr>
            <a:normAutofit/>
          </a:bodyPr>
          <a:lstStyle/>
          <a:p>
            <a:pPr algn="l"/>
            <a:r>
              <a:rPr lang="en-GB" dirty="0">
                <a:latin typeface="Trebuchet MS" panose="020B0603020202020204" pitchFamily="34" charset="0"/>
                <a:cs typeface="Arial" panose="020B0604020202020204" pitchFamily="34" charset="0"/>
              </a:rPr>
              <a:t>E-learning Comms</a:t>
            </a:r>
            <a:br>
              <a:rPr lang="en-GB" b="1" dirty="0">
                <a:latin typeface="Arial" panose="020B0604020202020204" pitchFamily="34" charset="0"/>
                <a:cs typeface="Arial" panose="020B0604020202020204" pitchFamily="34" charset="0"/>
              </a:rPr>
            </a:br>
            <a:endParaRPr lang="en-GB" dirty="0"/>
          </a:p>
        </p:txBody>
      </p:sp>
    </p:spTree>
    <p:extLst>
      <p:ext uri="{BB962C8B-B14F-4D97-AF65-F5344CB8AC3E}">
        <p14:creationId xmlns:p14="http://schemas.microsoft.com/office/powerpoint/2010/main" val="2498321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EE680-4B52-0BB7-9344-5592F29E796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4705219-72FA-BF68-0AF3-450DAE8802B6}"/>
              </a:ext>
            </a:extLst>
          </p:cNvPr>
          <p:cNvPicPr>
            <a:picLocks noChangeAspect="1"/>
          </p:cNvPicPr>
          <p:nvPr/>
        </p:nvPicPr>
        <p:blipFill>
          <a:blip r:embed="rId3"/>
          <a:stretch>
            <a:fillRect/>
          </a:stretch>
        </p:blipFill>
        <p:spPr>
          <a:xfrm>
            <a:off x="12191" y="0"/>
            <a:ext cx="12167617" cy="6858000"/>
          </a:xfrm>
          <a:prstGeom prst="rect">
            <a:avLst/>
          </a:prstGeom>
        </p:spPr>
      </p:pic>
      <p:sp>
        <p:nvSpPr>
          <p:cNvPr id="2" name="Slide Number Placeholder 1">
            <a:extLst>
              <a:ext uri="{FF2B5EF4-FFF2-40B4-BE49-F238E27FC236}">
                <a16:creationId xmlns:a16="http://schemas.microsoft.com/office/drawing/2014/main" id="{FB1F2775-B984-C34F-15D9-743EC3E4B6F5}"/>
              </a:ext>
            </a:extLst>
          </p:cNvPr>
          <p:cNvSpPr>
            <a:spLocks noGrp="1"/>
          </p:cNvSpPr>
          <p:nvPr>
            <p:ph type="sldNum" sz="quarter" idx="12"/>
          </p:nvPr>
        </p:nvSpPr>
        <p:spPr/>
        <p:txBody>
          <a:bodyPr/>
          <a:lstStyle/>
          <a:p>
            <a:fld id="{5D5369AF-0EB7-4BAF-8B64-14FFB1E0C7EA}" type="slidenum">
              <a:rPr lang="en-GB" smtClean="0"/>
              <a:pPr/>
              <a:t>8</a:t>
            </a:fld>
            <a:endParaRPr lang="en-GB"/>
          </a:p>
        </p:txBody>
      </p:sp>
      <p:sp>
        <p:nvSpPr>
          <p:cNvPr id="3" name="Title 2">
            <a:extLst>
              <a:ext uri="{FF2B5EF4-FFF2-40B4-BE49-F238E27FC236}">
                <a16:creationId xmlns:a16="http://schemas.microsoft.com/office/drawing/2014/main" id="{A07E4600-453C-DF9D-C8F9-04F9D669294D}"/>
              </a:ext>
            </a:extLst>
          </p:cNvPr>
          <p:cNvSpPr>
            <a:spLocks noGrp="1"/>
          </p:cNvSpPr>
          <p:nvPr>
            <p:ph type="title"/>
          </p:nvPr>
        </p:nvSpPr>
        <p:spPr>
          <a:xfrm>
            <a:off x="187982" y="332506"/>
            <a:ext cx="11785708" cy="283270"/>
          </a:xfrm>
        </p:spPr>
        <p:txBody>
          <a:bodyPr>
            <a:normAutofit fontScale="90000"/>
          </a:bodyPr>
          <a:lstStyle/>
          <a:p>
            <a:r>
              <a:rPr lang="en-GB" sz="2000">
                <a:latin typeface="Trebuchet MS"/>
                <a:cs typeface="Arial"/>
              </a:rPr>
              <a:t>E-Learning Promotion</a:t>
            </a:r>
            <a:endParaRPr lang="en-GB" sz="2000"/>
          </a:p>
        </p:txBody>
      </p:sp>
      <p:sp>
        <p:nvSpPr>
          <p:cNvPr id="4" name="TextBox 3">
            <a:extLst>
              <a:ext uri="{FF2B5EF4-FFF2-40B4-BE49-F238E27FC236}">
                <a16:creationId xmlns:a16="http://schemas.microsoft.com/office/drawing/2014/main" id="{F799BDB2-B8E4-9643-D393-7AE1E33E53CA}"/>
              </a:ext>
            </a:extLst>
          </p:cNvPr>
          <p:cNvSpPr txBox="1"/>
          <p:nvPr/>
        </p:nvSpPr>
        <p:spPr bwMode="auto">
          <a:xfrm>
            <a:off x="4973762" y="689253"/>
            <a:ext cx="6747975" cy="3258629"/>
          </a:xfrm>
          <a:prstGeom prst="roundRect">
            <a:avLst>
              <a:gd name="adj" fmla="val 7771"/>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algn="ctr"/>
            <a:r>
              <a:rPr lang="en-GB" sz="1500" u="sng" kern="0">
                <a:latin typeface="Trebuchet MS" panose="020B0603020202020204" pitchFamily="34" charset="0"/>
              </a:rPr>
              <a:t>How you can help</a:t>
            </a:r>
          </a:p>
          <a:p>
            <a:pPr algn="ctr"/>
            <a:endParaRPr lang="en-GB" sz="1500" kern="0">
              <a:latin typeface="Trebuchet MS" panose="020B0603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500" b="1">
                <a:solidFill>
                  <a:prstClr val="black"/>
                </a:solidFill>
                <a:latin typeface="Trebuchet MS" panose="020B0603020202020204" pitchFamily="34" charset="0"/>
              </a:rPr>
              <a:t>Include the E-Learning in your safeguarding training </a:t>
            </a:r>
            <a:r>
              <a:rPr lang="en-GB" sz="1500">
                <a:solidFill>
                  <a:prstClr val="black"/>
                </a:solidFill>
                <a:latin typeface="Trebuchet MS" panose="020B0603020202020204" pitchFamily="34" charset="0"/>
              </a:rPr>
              <a:t>– integrate the e-Learning module into your organisation’s existing safeguarding training to ensure staff and volunteers are equipped with essential safeguarding knowledge</a:t>
            </a:r>
            <a:endParaRPr kumimoji="0" lang="en-GB" sz="1500" i="0" u="none" strike="noStrike" kern="1200" cap="none" spc="0" normalizeH="0" baseline="0" noProof="0">
              <a:ln>
                <a:noFill/>
              </a:ln>
              <a:solidFill>
                <a:prstClr val="black"/>
              </a:solidFill>
              <a:effectLst/>
              <a:uLnTx/>
              <a:uFillTx/>
              <a:latin typeface="Trebuchet MS" panose="020B0603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1" i="0" u="none" strike="noStrike" kern="1200" cap="none" spc="0" normalizeH="0" baseline="0" noProof="0">
                <a:ln>
                  <a:noFill/>
                </a:ln>
                <a:solidFill>
                  <a:prstClr val="black"/>
                </a:solidFill>
                <a:effectLst/>
                <a:uLnTx/>
                <a:uFillTx/>
                <a:latin typeface="Trebuchet MS" panose="020B0603020202020204" pitchFamily="34" charset="0"/>
              </a:rPr>
              <a:t>Sharing </a:t>
            </a:r>
            <a:r>
              <a:rPr lang="en-GB" sz="1500" b="1">
                <a:solidFill>
                  <a:prstClr val="black"/>
                </a:solidFill>
                <a:latin typeface="Trebuchet MS" panose="020B0603020202020204" pitchFamily="34" charset="0"/>
              </a:rPr>
              <a:t>E-Learning resources – </a:t>
            </a:r>
            <a:r>
              <a:rPr lang="en-GB" sz="1500">
                <a:solidFill>
                  <a:prstClr val="black"/>
                </a:solidFill>
                <a:latin typeface="Trebuchet MS" panose="020B0603020202020204" pitchFamily="34" charset="0"/>
              </a:rPr>
              <a:t>post links to the e-Learning on your social media channels, newsletters. </a:t>
            </a:r>
            <a:r>
              <a:rPr kumimoji="0" lang="en-US" altLang="en-US" sz="1500" b="0" i="0" u="none" strike="noStrike" cap="none" normalizeH="0" baseline="0">
                <a:ln>
                  <a:noFill/>
                </a:ln>
                <a:solidFill>
                  <a:schemeClr val="tx1"/>
                </a:solidFill>
                <a:effectLst/>
                <a:latin typeface="Trebuchet MS" panose="020B0603020202020204" pitchFamily="34" charset="0"/>
              </a:rPr>
              <a:t>Include screenshots to grab attention and encourage other OOSS in your network to do the same</a:t>
            </a:r>
            <a:endParaRPr lang="en-GB" sz="1500" b="1">
              <a:solidFill>
                <a:prstClr val="black"/>
              </a:solidFill>
              <a:latin typeface="Trebuchet MS" panose="020B0603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500" b="1">
                <a:solidFill>
                  <a:prstClr val="black"/>
                </a:solidFill>
                <a:latin typeface="Trebuchet MS" panose="020B0603020202020204" pitchFamily="34" charset="0"/>
              </a:rPr>
              <a:t>Promote and share DfE content – </a:t>
            </a:r>
            <a:r>
              <a:rPr lang="en-GB" sz="1500">
                <a:solidFill>
                  <a:prstClr val="black"/>
                </a:solidFill>
                <a:latin typeface="Trebuchet MS" panose="020B0603020202020204" pitchFamily="34" charset="0"/>
              </a:rPr>
              <a:t>help spread awareness by sharing blog posts and social media updates from the Department for Education to help reach as many providers as possible</a:t>
            </a:r>
          </a:p>
        </p:txBody>
      </p:sp>
      <p:sp>
        <p:nvSpPr>
          <p:cNvPr id="8" name="TextBox 7">
            <a:extLst>
              <a:ext uri="{FF2B5EF4-FFF2-40B4-BE49-F238E27FC236}">
                <a16:creationId xmlns:a16="http://schemas.microsoft.com/office/drawing/2014/main" id="{9E7C8406-638E-25A2-4C8A-E6A7AB0A2853}"/>
              </a:ext>
            </a:extLst>
          </p:cNvPr>
          <p:cNvSpPr txBox="1"/>
          <p:nvPr/>
        </p:nvSpPr>
        <p:spPr bwMode="auto">
          <a:xfrm>
            <a:off x="186920" y="689253"/>
            <a:ext cx="4437332" cy="3500045"/>
          </a:xfrm>
          <a:prstGeom prst="roundRect">
            <a:avLst>
              <a:gd name="adj" fmla="val 6266"/>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algn="ctr"/>
            <a:r>
              <a:rPr lang="en-GB" sz="1500" u="sng">
                <a:solidFill>
                  <a:schemeClr val="tx1"/>
                </a:solidFill>
                <a:latin typeface="Trebuchet MS" panose="020B0603020202020204" pitchFamily="34" charset="0"/>
              </a:rPr>
              <a:t>Promotion </a:t>
            </a:r>
            <a:r>
              <a:rPr lang="en-GB" sz="1500" u="sng">
                <a:latin typeface="Trebuchet MS" panose="020B0603020202020204" pitchFamily="34" charset="0"/>
              </a:rPr>
              <a:t>o</a:t>
            </a:r>
            <a:r>
              <a:rPr lang="en-GB" sz="1500" u="sng">
                <a:solidFill>
                  <a:schemeClr val="tx1"/>
                </a:solidFill>
                <a:latin typeface="Trebuchet MS" panose="020B0603020202020204" pitchFamily="34" charset="0"/>
              </a:rPr>
              <a:t>bjectives</a:t>
            </a:r>
          </a:p>
          <a:p>
            <a:endParaRPr lang="en-GB" sz="1500" b="1" u="sng">
              <a:latin typeface="Trebuchet MS" panose="020B0603020202020204" pitchFamily="34" charset="0"/>
            </a:endParaRPr>
          </a:p>
          <a:p>
            <a:pPr marL="285750" indent="-285750">
              <a:buFont typeface="Arial" panose="020B0604020202020204" pitchFamily="34" charset="0"/>
              <a:buChar char="•"/>
            </a:pPr>
            <a:r>
              <a:rPr lang="en-GB" sz="1500" b="1">
                <a:solidFill>
                  <a:schemeClr val="tx1"/>
                </a:solidFill>
                <a:latin typeface="Trebuchet MS" panose="020B0603020202020204" pitchFamily="34" charset="0"/>
              </a:rPr>
              <a:t>Spread awareness and encourage participation </a:t>
            </a:r>
            <a:r>
              <a:rPr lang="en-GB" sz="1500">
                <a:solidFill>
                  <a:schemeClr val="tx1"/>
                </a:solidFill>
                <a:latin typeface="Trebuchet MS" panose="020B0603020202020204" pitchFamily="34" charset="0"/>
              </a:rPr>
              <a:t>– actively promote the E-Learning resource to ensure more individuals and organisations engage with it</a:t>
            </a:r>
          </a:p>
          <a:p>
            <a:pPr marL="285750" indent="-285750">
              <a:buFont typeface="Arial" panose="020B0604020202020204" pitchFamily="34" charset="0"/>
              <a:buChar char="•"/>
            </a:pPr>
            <a:r>
              <a:rPr lang="en-GB" sz="1500" b="1">
                <a:latin typeface="Trebuchet MS" panose="020B0603020202020204" pitchFamily="34" charset="0"/>
              </a:rPr>
              <a:t>Expand reach across the sector </a:t>
            </a:r>
            <a:r>
              <a:rPr lang="en-GB" sz="1500">
                <a:latin typeface="Trebuchet MS" panose="020B0603020202020204" pitchFamily="34" charset="0"/>
              </a:rPr>
              <a:t>– encourage a diverse range of OOSS providers to use the resource, helping to improve safeguarding knowledge across different types of settings</a:t>
            </a:r>
          </a:p>
          <a:p>
            <a:pPr marL="285750" indent="-285750">
              <a:buFont typeface="Arial" panose="020B0604020202020204" pitchFamily="34" charset="0"/>
              <a:buChar char="•"/>
            </a:pPr>
            <a:r>
              <a:rPr lang="en-GB" sz="1500" b="1" kern="0">
                <a:latin typeface="Trebuchet MS" panose="020B0603020202020204" pitchFamily="34" charset="0"/>
              </a:rPr>
              <a:t>Fostering a safeguarding culture </a:t>
            </a:r>
            <a:r>
              <a:rPr lang="en-GB" sz="1500" kern="0">
                <a:latin typeface="Trebuchet MS" panose="020B0603020202020204" pitchFamily="34" charset="0"/>
              </a:rPr>
              <a:t>– promoting the importance of safeguarding in OOSS by embedding it as a priority within training, policies and daily practices</a:t>
            </a:r>
            <a:br>
              <a:rPr lang="en-GB" sz="1200" kern="0">
                <a:latin typeface="Trebuchet MS"/>
              </a:rPr>
            </a:br>
            <a:endParaRPr lang="en-GB" sz="1200" kern="0">
              <a:latin typeface="Trebuchet MS"/>
            </a:endParaRPr>
          </a:p>
          <a:p>
            <a:pPr marL="285750" indent="-285750">
              <a:buFont typeface="Arial" panose="020B0604020202020204" pitchFamily="34" charset="0"/>
              <a:buChar char="•"/>
            </a:pPr>
            <a:endParaRPr lang="en-GB" sz="1200" kern="0">
              <a:latin typeface="Trebuchet MS"/>
            </a:endParaRPr>
          </a:p>
          <a:p>
            <a:pPr marL="285750" indent="-285750">
              <a:buFont typeface="Arial" panose="020B0604020202020204" pitchFamily="34" charset="0"/>
              <a:buChar char="•"/>
            </a:pPr>
            <a:endParaRPr lang="en-GB" sz="1200" kern="0">
              <a:latin typeface="Trebuchet MS" panose="020B0603020202020204" pitchFamily="34" charset="0"/>
            </a:endParaRPr>
          </a:p>
          <a:p>
            <a:pPr algn="l"/>
            <a:endParaRPr lang="en-GB" sz="1200" kern="0">
              <a:latin typeface="Trebuchet MS" panose="020B0603020202020204" pitchFamily="34" charset="0"/>
            </a:endParaRPr>
          </a:p>
        </p:txBody>
      </p:sp>
      <p:sp>
        <p:nvSpPr>
          <p:cNvPr id="17" name="TextBox 16">
            <a:extLst>
              <a:ext uri="{FF2B5EF4-FFF2-40B4-BE49-F238E27FC236}">
                <a16:creationId xmlns:a16="http://schemas.microsoft.com/office/drawing/2014/main" id="{848ECE4C-B962-36ED-A98C-61FD2D1CF6D2}"/>
              </a:ext>
            </a:extLst>
          </p:cNvPr>
          <p:cNvSpPr txBox="1"/>
          <p:nvPr/>
        </p:nvSpPr>
        <p:spPr bwMode="auto">
          <a:xfrm>
            <a:off x="4540230" y="52938"/>
            <a:ext cx="2677213" cy="215444"/>
          </a:xfrm>
          <a:prstGeom prst="rect">
            <a:avLst/>
          </a:prstGeom>
          <a:solidFill>
            <a:schemeClr val="bg1"/>
          </a:solidFill>
          <a:ln>
            <a:solidFill>
              <a:srgbClr val="C00000"/>
            </a:solidFill>
          </a:ln>
          <a:effectLst/>
        </p:spPr>
        <p:txBody>
          <a:bodyPr vert="horz" wrap="square" lIns="0" tIns="0" rIns="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C00000"/>
                </a:solidFill>
                <a:effectLst/>
                <a:uLnTx/>
                <a:uFillTx/>
                <a:latin typeface="Trebuchet MS" panose="020B0603020202020204" pitchFamily="34" charset="0"/>
                <a:ea typeface="+mn-ea"/>
                <a:cs typeface="Arial" panose="020B0604020202020204" pitchFamily="34" charset="0"/>
              </a:rPr>
              <a:t>OFFICIAL SENSITIVE</a:t>
            </a:r>
          </a:p>
        </p:txBody>
      </p:sp>
      <p:sp>
        <p:nvSpPr>
          <p:cNvPr id="6" name="TextBox 5">
            <a:extLst>
              <a:ext uri="{FF2B5EF4-FFF2-40B4-BE49-F238E27FC236}">
                <a16:creationId xmlns:a16="http://schemas.microsoft.com/office/drawing/2014/main" id="{518D31E7-CF96-9110-D84E-D2DB3ECE7B74}"/>
              </a:ext>
            </a:extLst>
          </p:cNvPr>
          <p:cNvSpPr txBox="1"/>
          <p:nvPr/>
        </p:nvSpPr>
        <p:spPr bwMode="auto">
          <a:xfrm>
            <a:off x="186920" y="4374358"/>
            <a:ext cx="11534817" cy="2298585"/>
          </a:xfrm>
          <a:prstGeom prst="roundRect">
            <a:avLst>
              <a:gd name="adj" fmla="val 9374"/>
            </a:avLst>
          </a:prstGeom>
          <a:solidFill>
            <a:schemeClr val="accent5">
              <a:lumMod val="20000"/>
              <a:lumOff val="80000"/>
            </a:schemeClr>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algn="ctr"/>
            <a:r>
              <a:rPr lang="en-GB" sz="1500" u="sng" kern="0">
                <a:latin typeface="Trebuchet MS" panose="020B0603020202020204" pitchFamily="34" charset="0"/>
              </a:rPr>
              <a:t>Departmental promotion:</a:t>
            </a:r>
          </a:p>
          <a:p>
            <a:pPr algn="ctr"/>
            <a:endParaRPr lang="en-GB" sz="1500" kern="0">
              <a:latin typeface="Trebuchet MS" panose="020B0603020202020204" pitchFamily="34" charset="0"/>
            </a:endParaRPr>
          </a:p>
          <a:p>
            <a:pPr algn="ctr"/>
            <a:r>
              <a:rPr lang="en-GB" sz="1500">
                <a:solidFill>
                  <a:schemeClr val="tx1"/>
                </a:solidFill>
                <a:latin typeface="Trebuchet MS" panose="020B0603020202020204" pitchFamily="34" charset="0"/>
              </a:rPr>
              <a:t>The department’s promotional materials will run across digital channels including:</a:t>
            </a:r>
          </a:p>
          <a:p>
            <a:endParaRPr lang="en-GB" sz="1500">
              <a:solidFill>
                <a:schemeClr val="tx1"/>
              </a:solidFill>
              <a:latin typeface="Trebuchet MS" panose="020B0603020202020204" pitchFamily="34" charset="0"/>
            </a:endParaRPr>
          </a:p>
          <a:p>
            <a:pPr marL="742950" lvl="1" indent="-285750">
              <a:buFont typeface="Arial" panose="020B0604020202020204" pitchFamily="34" charset="0"/>
              <a:buChar char="•"/>
            </a:pPr>
            <a:r>
              <a:rPr lang="en-GB" sz="1500" b="1">
                <a:solidFill>
                  <a:schemeClr val="tx1"/>
                </a:solidFill>
                <a:latin typeface="Trebuchet MS" panose="020B0603020202020204" pitchFamily="34" charset="0"/>
              </a:rPr>
              <a:t>DfE Education Hub Blog </a:t>
            </a:r>
            <a:r>
              <a:rPr lang="en-GB" sz="1500">
                <a:solidFill>
                  <a:schemeClr val="tx1"/>
                </a:solidFill>
                <a:latin typeface="Trebuchet MS" panose="020B0603020202020204" pitchFamily="34" charset="0"/>
              </a:rPr>
              <a:t>(</a:t>
            </a:r>
            <a:r>
              <a:rPr kumimoji="0" lang="en-GB" sz="1500" i="0" u="none" strike="noStrike" kern="1200" cap="none" spc="0" normalizeH="0" baseline="0" noProof="0">
                <a:ln>
                  <a:noFill/>
                </a:ln>
                <a:solidFill>
                  <a:prstClr val="white"/>
                </a:solidFill>
                <a:effectLst/>
                <a:uLnTx/>
                <a:uFillTx/>
                <a:latin typeface="Trebuchet MS" panose="020B0603020202020204" pitchFamily="34" charset="0"/>
                <a:hlinkClick r:id="rId4"/>
              </a:rPr>
              <a:t>The Education Hub (blog.gov.uk)</a:t>
            </a:r>
            <a:r>
              <a:rPr lang="en-GB" sz="1500">
                <a:solidFill>
                  <a:schemeClr val="tx1"/>
                </a:solidFill>
                <a:latin typeface="Trebuchet MS" panose="020B0603020202020204" pitchFamily="34" charset="0"/>
              </a:rPr>
              <a:t>) – utilised by the sector and the media</a:t>
            </a:r>
          </a:p>
          <a:p>
            <a:pPr marL="742950" lvl="1" indent="-285750">
              <a:buFont typeface="Arial" panose="020B0604020202020204" pitchFamily="34" charset="0"/>
              <a:buChar char="•"/>
            </a:pPr>
            <a:r>
              <a:rPr lang="en-GB" sz="1500" b="1">
                <a:solidFill>
                  <a:schemeClr val="tx1"/>
                </a:solidFill>
                <a:latin typeface="Trebuchet MS" panose="020B0603020202020204" pitchFamily="34" charset="0"/>
              </a:rPr>
              <a:t>Social Media – </a:t>
            </a:r>
            <a:r>
              <a:rPr lang="en-GB" sz="1500">
                <a:solidFill>
                  <a:schemeClr val="tx1"/>
                </a:solidFill>
                <a:latin typeface="Trebuchet MS" panose="020B0603020202020204" pitchFamily="34" charset="0"/>
              </a:rPr>
              <a:t>awareness raising with our networks/stakeholders and the public</a:t>
            </a:r>
          </a:p>
          <a:p>
            <a:pPr marL="742950" lvl="1" indent="-285750">
              <a:buFont typeface="Arial" panose="020B0604020202020204" pitchFamily="34" charset="0"/>
              <a:buChar char="•"/>
            </a:pPr>
            <a:r>
              <a:rPr lang="en-GB" sz="1500" b="1">
                <a:solidFill>
                  <a:schemeClr val="tx1"/>
                </a:solidFill>
                <a:latin typeface="Trebuchet MS" panose="020B0603020202020204" pitchFamily="34" charset="0"/>
              </a:rPr>
              <a:t>Email Bulletin to schools – </a:t>
            </a:r>
            <a:r>
              <a:rPr lang="en-GB" sz="1500">
                <a:solidFill>
                  <a:schemeClr val="tx1"/>
                </a:solidFill>
                <a:latin typeface="Trebuchet MS" panose="020B0603020202020204" pitchFamily="34" charset="0"/>
              </a:rPr>
              <a:t>with lines for schools to share with local OOSS</a:t>
            </a:r>
          </a:p>
          <a:p>
            <a:pPr marL="742950" lvl="1" indent="-285750">
              <a:buFont typeface="Arial" panose="020B0604020202020204" pitchFamily="34" charset="0"/>
              <a:buChar char="•"/>
            </a:pPr>
            <a:r>
              <a:rPr lang="en-GB" sz="1500" b="1">
                <a:solidFill>
                  <a:schemeClr val="tx1"/>
                </a:solidFill>
                <a:latin typeface="Trebuchet MS" panose="020B0603020202020204" pitchFamily="34" charset="0"/>
              </a:rPr>
              <a:t>Departments external affairs weekly digest </a:t>
            </a:r>
            <a:r>
              <a:rPr lang="en-GB" sz="1500">
                <a:solidFill>
                  <a:schemeClr val="tx1"/>
                </a:solidFill>
                <a:latin typeface="Trebuchet MS" panose="020B0603020202020204" pitchFamily="34" charset="0"/>
              </a:rPr>
              <a:t>– awareness raising with external stakeholders </a:t>
            </a:r>
          </a:p>
          <a:p>
            <a:pPr algn="ctr"/>
            <a:endParaRPr lang="en-GB" sz="1200" kern="0">
              <a:latin typeface="Trebuchet MS" panose="020B0603020202020204" pitchFamily="34" charset="0"/>
            </a:endParaRPr>
          </a:p>
        </p:txBody>
      </p:sp>
    </p:spTree>
    <p:extLst>
      <p:ext uri="{BB962C8B-B14F-4D97-AF65-F5344CB8AC3E}">
        <p14:creationId xmlns:p14="http://schemas.microsoft.com/office/powerpoint/2010/main" val="3263670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EB017-3E3B-81C6-D916-61F123E4D7C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0D48BD5-4057-3F70-6BEA-13C4C723790A}"/>
              </a:ext>
            </a:extLst>
          </p:cNvPr>
          <p:cNvPicPr>
            <a:picLocks noChangeAspect="1"/>
          </p:cNvPicPr>
          <p:nvPr/>
        </p:nvPicPr>
        <p:blipFill>
          <a:blip r:embed="rId3"/>
          <a:stretch>
            <a:fillRect/>
          </a:stretch>
        </p:blipFill>
        <p:spPr>
          <a:xfrm>
            <a:off x="9449" y="0"/>
            <a:ext cx="12173101" cy="6858000"/>
          </a:xfrm>
          <a:prstGeom prst="rect">
            <a:avLst/>
          </a:prstGeom>
        </p:spPr>
      </p:pic>
      <p:sp>
        <p:nvSpPr>
          <p:cNvPr id="2" name="Slide Number Placeholder 1">
            <a:extLst>
              <a:ext uri="{FF2B5EF4-FFF2-40B4-BE49-F238E27FC236}">
                <a16:creationId xmlns:a16="http://schemas.microsoft.com/office/drawing/2014/main" id="{5F30715E-61C6-EB4A-0DFA-2FA32542591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D5369AF-0EB7-4BAF-8B64-14FFB1E0C7EA}" type="slidenum">
              <a:rPr kumimoji="0" lang="en-GB" sz="9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GB" sz="9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7489081B-EA10-A369-B4D8-A35B98650E6A}"/>
              </a:ext>
            </a:extLst>
          </p:cNvPr>
          <p:cNvSpPr>
            <a:spLocks noGrp="1"/>
          </p:cNvSpPr>
          <p:nvPr>
            <p:ph type="title"/>
          </p:nvPr>
        </p:nvSpPr>
        <p:spPr>
          <a:xfrm>
            <a:off x="187982" y="332506"/>
            <a:ext cx="11785708" cy="283270"/>
          </a:xfrm>
        </p:spPr>
        <p:txBody>
          <a:bodyPr>
            <a:normAutofit fontScale="90000"/>
          </a:bodyPr>
          <a:lstStyle/>
          <a:p>
            <a:r>
              <a:rPr lang="en-GB" sz="2000">
                <a:latin typeface="Trebuchet MS"/>
                <a:cs typeface="Arial"/>
              </a:rPr>
              <a:t>E-Learning resources</a:t>
            </a:r>
            <a:endParaRPr lang="en-GB" sz="2000"/>
          </a:p>
        </p:txBody>
      </p:sp>
      <p:sp>
        <p:nvSpPr>
          <p:cNvPr id="4" name="TextBox 3">
            <a:extLst>
              <a:ext uri="{FF2B5EF4-FFF2-40B4-BE49-F238E27FC236}">
                <a16:creationId xmlns:a16="http://schemas.microsoft.com/office/drawing/2014/main" id="{6B689D10-1016-8A22-95BF-E089031022F5}"/>
              </a:ext>
            </a:extLst>
          </p:cNvPr>
          <p:cNvSpPr txBox="1"/>
          <p:nvPr/>
        </p:nvSpPr>
        <p:spPr bwMode="auto">
          <a:xfrm>
            <a:off x="5052932" y="773300"/>
            <a:ext cx="6752095" cy="5635622"/>
          </a:xfrm>
          <a:prstGeom prst="roundRect">
            <a:avLst>
              <a:gd name="adj" fmla="val 7771"/>
            </a:avLst>
          </a:prstGeom>
          <a:solidFill>
            <a:schemeClr val="accent5">
              <a:lumMod val="20000"/>
              <a:lumOff val="80000"/>
            </a:schemeClr>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marR="0" lvl="0" algn="ctr" defTabSz="914400" rtl="0" eaLnBrk="1" fontAlgn="auto" latinLnBrk="0" hangingPunct="1">
              <a:lnSpc>
                <a:spcPct val="100000"/>
              </a:lnSpc>
              <a:spcBef>
                <a:spcPts val="0"/>
              </a:spcBef>
              <a:spcAft>
                <a:spcPts val="0"/>
              </a:spcAft>
              <a:buClrTx/>
              <a:buSzTx/>
              <a:tabLst/>
              <a:defRPr/>
            </a:pPr>
            <a:r>
              <a:rPr kumimoji="0" lang="en-GB" sz="1500" b="0" i="0" u="sng" strike="noStrike" kern="1200" cap="none" spc="0" normalizeH="0" baseline="0" noProof="0">
                <a:ln>
                  <a:noFill/>
                </a:ln>
                <a:solidFill>
                  <a:prstClr val="black"/>
                </a:solidFill>
                <a:effectLst/>
                <a:uLnTx/>
                <a:uFillTx/>
                <a:latin typeface="Trebuchet MS" panose="020B0603020202020204" pitchFamily="34" charset="0"/>
                <a:ea typeface="+mn-ea"/>
                <a:cs typeface="+mn-cs"/>
              </a:rPr>
              <a:t>Screenshots of E-Learning to share</a:t>
            </a:r>
          </a:p>
          <a:p>
            <a:pPr marR="0" lvl="0" algn="ctr" defTabSz="914400" rtl="0" eaLnBrk="1" fontAlgn="auto" latinLnBrk="0" hangingPunct="1">
              <a:lnSpc>
                <a:spcPct val="100000"/>
              </a:lnSpc>
              <a:spcBef>
                <a:spcPts val="0"/>
              </a:spcBef>
              <a:spcAft>
                <a:spcPts val="0"/>
              </a:spcAft>
              <a:buClrTx/>
              <a:buSzTx/>
              <a:tabLst/>
              <a:defRPr/>
            </a:pPr>
            <a:endParaRPr kumimoji="0" lang="en-GB" sz="1500" b="0" i="0" u="sng"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black"/>
              </a:solidFill>
              <a:effectLst/>
              <a:uLnTx/>
              <a:uFillTx/>
              <a:latin typeface="Trebuchet MS"/>
              <a:ea typeface="+mn-ea"/>
              <a:cs typeface="+mn-cs"/>
            </a:endParaRPr>
          </a:p>
          <a:p>
            <a:pPr marL="0" marR="0" lvl="0" indent="0" algn="l" defTabSz="914400" rtl="0" eaLnBrk="1" fontAlgn="base" latinLnBrk="0" hangingPunct="1">
              <a:lnSpc>
                <a:spcPts val="1295"/>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a:t>
            </a:r>
            <a:endParaRPr kumimoji="0" lang="en-GB" sz="12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black"/>
              </a:solidFill>
              <a:effectLst/>
              <a:uLnTx/>
              <a:uFillTx/>
              <a:latin typeface="Trebuchet MS"/>
              <a:ea typeface="+mn-ea"/>
              <a:cs typeface="+mn-cs"/>
            </a:endParaRPr>
          </a:p>
        </p:txBody>
      </p:sp>
      <p:sp>
        <p:nvSpPr>
          <p:cNvPr id="8" name="TextBox 7">
            <a:extLst>
              <a:ext uri="{FF2B5EF4-FFF2-40B4-BE49-F238E27FC236}">
                <a16:creationId xmlns:a16="http://schemas.microsoft.com/office/drawing/2014/main" id="{C87E7454-A13A-71B1-5B09-3B556B2A1B50}"/>
              </a:ext>
            </a:extLst>
          </p:cNvPr>
          <p:cNvSpPr txBox="1"/>
          <p:nvPr/>
        </p:nvSpPr>
        <p:spPr bwMode="auto">
          <a:xfrm>
            <a:off x="187982" y="841521"/>
            <a:ext cx="4686417" cy="1535920"/>
          </a:xfrm>
          <a:prstGeom prst="roundRect">
            <a:avLst>
              <a:gd name="adj" fmla="val 6266"/>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marR="0" lvl="0" algn="ctr" defTabSz="914400" rtl="0" eaLnBrk="1" fontAlgn="auto" latinLnBrk="0" hangingPunct="1">
              <a:lnSpc>
                <a:spcPct val="100000"/>
              </a:lnSpc>
              <a:spcBef>
                <a:spcPts val="0"/>
              </a:spcBef>
              <a:spcAft>
                <a:spcPts val="0"/>
              </a:spcAft>
              <a:buClrTx/>
              <a:buSzTx/>
              <a:tabLst/>
              <a:defRPr/>
            </a:pPr>
            <a:r>
              <a:rPr kumimoji="0" lang="en-GB" sz="1500" b="0" i="0" u="sng" strike="noStrike" kern="1200" cap="none" spc="0" normalizeH="0" baseline="0" noProof="0">
                <a:ln>
                  <a:noFill/>
                </a:ln>
                <a:solidFill>
                  <a:prstClr val="black"/>
                </a:solidFill>
                <a:effectLst/>
                <a:uLnTx/>
                <a:uFillTx/>
                <a:latin typeface="Trebuchet MS" panose="020B0603020202020204" pitchFamily="34" charset="0"/>
              </a:rPr>
              <a:t>Links to share</a:t>
            </a:r>
          </a:p>
          <a:p>
            <a:pPr marR="0" lvl="0" algn="ctr" defTabSz="914400" rtl="0" eaLnBrk="1" fontAlgn="auto" latinLnBrk="0" hangingPunct="1">
              <a:lnSpc>
                <a:spcPct val="100000"/>
              </a:lnSpc>
              <a:spcBef>
                <a:spcPts val="0"/>
              </a:spcBef>
              <a:spcAft>
                <a:spcPts val="0"/>
              </a:spcAft>
              <a:buClrTx/>
              <a:buSzTx/>
              <a:tabLst/>
              <a:defRPr/>
            </a:pPr>
            <a:endParaRPr kumimoji="0" lang="en-GB" sz="1500" b="0" i="0" u="none" strike="noStrike" kern="1200" cap="none" spc="0" normalizeH="0" baseline="0" noProof="0">
              <a:ln>
                <a:noFill/>
              </a:ln>
              <a:solidFill>
                <a:prstClr val="black"/>
              </a:solidFill>
              <a:effectLst/>
              <a:uLnTx/>
              <a:uFillTx/>
              <a:latin typeface="Trebuchet MS" panose="020B0603020202020204" pitchFamily="34" charset="0"/>
            </a:endParaRP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prstClr val="black"/>
                </a:solidFill>
                <a:latin typeface="Trebuchet MS"/>
              </a:rPr>
              <a:t>E-Learning - </a:t>
            </a:r>
            <a:r>
              <a:rPr lang="en-GB" sz="1400" u="sng">
                <a:solidFill>
                  <a:srgbClr val="467886"/>
                </a:solidFill>
                <a:effectLst/>
                <a:latin typeface="Trebuchet MS"/>
                <a:ea typeface="Aptos" panose="020B0004020202020204" pitchFamily="34" charset="0"/>
                <a:hlinkClick r:id="rId4"/>
              </a:rPr>
              <a:t>https://safeguardingooss.vc-enable.co.uk/</a:t>
            </a:r>
            <a:endParaRPr lang="en-GB" sz="1400">
              <a:solidFill>
                <a:prstClr val="black"/>
              </a:solidFill>
              <a:latin typeface="Trebuchet MS"/>
            </a:endParaRPr>
          </a:p>
          <a:p>
            <a:pPr marL="171450" indent="-171450">
              <a:buFont typeface="Arial" panose="020B0604020202020204" pitchFamily="34" charset="0"/>
              <a:buChar char="•"/>
              <a:defRPr/>
            </a:pPr>
            <a:r>
              <a:rPr kumimoji="0" lang="en-GB" sz="1400" b="0" i="0" u="none" strike="noStrike" kern="1200" cap="none" spc="0" normalizeH="0" baseline="0" noProof="0">
                <a:ln>
                  <a:noFill/>
                </a:ln>
                <a:solidFill>
                  <a:prstClr val="black"/>
                </a:solidFill>
                <a:effectLst/>
                <a:uLnTx/>
                <a:uFillTx/>
                <a:latin typeface="Trebuchet MS"/>
              </a:rPr>
              <a:t>Code of practice</a:t>
            </a:r>
            <a:r>
              <a:rPr lang="en-GB" sz="1400">
                <a:solidFill>
                  <a:prstClr val="black"/>
                </a:solidFill>
                <a:latin typeface="Trebuchet MS"/>
              </a:rPr>
              <a:t> - </a:t>
            </a:r>
            <a:r>
              <a:rPr lang="en-GB" sz="1400">
                <a:solidFill>
                  <a:srgbClr val="467886"/>
                </a:solidFill>
                <a:latin typeface="Trebuchet MS"/>
                <a:ea typeface="+mn-lt"/>
                <a:cs typeface="+mn-lt"/>
                <a:hlinkClick r:id="rId5">
                  <a:extLst>
                    <a:ext uri="{A12FA001-AC4F-418D-AE19-62706E023703}">
                      <ahyp:hlinkClr xmlns:ahyp="http://schemas.microsoft.com/office/drawing/2018/hyperlinkcolor" val="tx"/>
                    </a:ext>
                  </a:extLst>
                </a:hlinkClick>
              </a:rPr>
              <a:t>Out-of-school settings: safeguarding guidance for providers - GOV.UK</a:t>
            </a:r>
            <a:endParaRPr lang="en-GB" sz="1400" b="0" i="0" u="none" strike="noStrike" kern="1200" cap="none" spc="0" normalizeH="0" baseline="0" noProof="0">
              <a:ln>
                <a:noFill/>
              </a:ln>
              <a:solidFill>
                <a:srgbClr val="467886"/>
              </a:solidFill>
              <a:effectLst/>
              <a:uLnTx/>
              <a:uFillTx/>
              <a:latin typeface="Trebuchet MS"/>
            </a:endParaRP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500" b="0" i="0" u="none" strike="noStrike" kern="1200" cap="none" spc="0" normalizeH="0" baseline="0" noProof="0">
              <a:ln>
                <a:noFill/>
              </a:ln>
              <a:solidFill>
                <a:prstClr val="black"/>
              </a:solidFill>
              <a:effectLst/>
              <a:uLnTx/>
              <a:uFillTx/>
              <a:latin typeface="Trebuchet MS" panose="020B0603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GB" sz="1200" b="0" i="0" u="none" strike="noStrike" kern="0" cap="none" spc="0" normalizeH="0" baseline="0" noProof="0">
                <a:ln>
                  <a:noFill/>
                </a:ln>
                <a:solidFill>
                  <a:prstClr val="black"/>
                </a:solidFill>
                <a:effectLst/>
                <a:uLnTx/>
                <a:uFillTx/>
                <a:latin typeface="Trebuchet MS"/>
                <a:ea typeface="+mn-ea"/>
                <a:cs typeface="+mn-cs"/>
              </a:rPr>
            </a:br>
            <a:endParaRPr kumimoji="0" lang="en-GB" sz="1200" b="0" i="0" u="none" strike="noStrike" kern="0" cap="none" spc="0" normalizeH="0" baseline="0" noProof="0">
              <a:ln>
                <a:noFill/>
              </a:ln>
              <a:solidFill>
                <a:prstClr val="black"/>
              </a:solidFill>
              <a:effectLst/>
              <a:uLnTx/>
              <a:uFillTx/>
              <a:latin typeface="Trebuchet MS"/>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0" cap="none" spc="0" normalizeH="0" baseline="0" noProof="0">
              <a:ln>
                <a:noFill/>
              </a:ln>
              <a:solidFill>
                <a:prstClr val="black"/>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black"/>
              </a:solidFill>
              <a:effectLst/>
              <a:uLnTx/>
              <a:uFillTx/>
              <a:latin typeface="Trebuchet MS" panose="020B0603020202020204" pitchFamily="34" charset="0"/>
              <a:ea typeface="+mn-ea"/>
              <a:cs typeface="+mn-cs"/>
            </a:endParaRPr>
          </a:p>
        </p:txBody>
      </p:sp>
      <p:sp>
        <p:nvSpPr>
          <p:cNvPr id="17" name="TextBox 16">
            <a:extLst>
              <a:ext uri="{FF2B5EF4-FFF2-40B4-BE49-F238E27FC236}">
                <a16:creationId xmlns:a16="http://schemas.microsoft.com/office/drawing/2014/main" id="{358F8B9C-3F68-F5D9-A8A4-8690DAD78786}"/>
              </a:ext>
            </a:extLst>
          </p:cNvPr>
          <p:cNvSpPr txBox="1"/>
          <p:nvPr/>
        </p:nvSpPr>
        <p:spPr bwMode="auto">
          <a:xfrm>
            <a:off x="4540230" y="52938"/>
            <a:ext cx="2677213" cy="215444"/>
          </a:xfrm>
          <a:prstGeom prst="rect">
            <a:avLst/>
          </a:prstGeom>
          <a:solidFill>
            <a:schemeClr val="bg1"/>
          </a:solidFill>
          <a:ln>
            <a:solidFill>
              <a:srgbClr val="C00000"/>
            </a:solidFill>
          </a:ln>
          <a:effectLst/>
        </p:spPr>
        <p:txBody>
          <a:bodyPr vert="horz" wrap="square" lIns="0" tIns="0" rIns="0" bIns="0" numCol="1" rtlCol="0"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C00000"/>
                </a:solidFill>
                <a:effectLst/>
                <a:uLnTx/>
                <a:uFillTx/>
                <a:latin typeface="Trebuchet MS" panose="020B0603020202020204" pitchFamily="34" charset="0"/>
                <a:ea typeface="+mn-ea"/>
                <a:cs typeface="Arial" panose="020B0604020202020204" pitchFamily="34" charset="0"/>
              </a:rPr>
              <a:t>OFFICIAL SENSITIVE</a:t>
            </a:r>
          </a:p>
        </p:txBody>
      </p:sp>
      <p:pic>
        <p:nvPicPr>
          <p:cNvPr id="6" name="Picture 5">
            <a:extLst>
              <a:ext uri="{FF2B5EF4-FFF2-40B4-BE49-F238E27FC236}">
                <a16:creationId xmlns:a16="http://schemas.microsoft.com/office/drawing/2014/main" id="{36CC5E07-9917-222E-AB44-2991A6DFE1E7}"/>
              </a:ext>
            </a:extLst>
          </p:cNvPr>
          <p:cNvPicPr>
            <a:picLocks noChangeAspect="1"/>
          </p:cNvPicPr>
          <p:nvPr/>
        </p:nvPicPr>
        <p:blipFill>
          <a:blip r:embed="rId6"/>
          <a:stretch>
            <a:fillRect/>
          </a:stretch>
        </p:blipFill>
        <p:spPr>
          <a:xfrm>
            <a:off x="5385711" y="4183250"/>
            <a:ext cx="2887990" cy="1742341"/>
          </a:xfrm>
          <a:prstGeom prst="rect">
            <a:avLst/>
          </a:prstGeom>
        </p:spPr>
      </p:pic>
      <p:pic>
        <p:nvPicPr>
          <p:cNvPr id="7" name="Picture 6">
            <a:extLst>
              <a:ext uri="{FF2B5EF4-FFF2-40B4-BE49-F238E27FC236}">
                <a16:creationId xmlns:a16="http://schemas.microsoft.com/office/drawing/2014/main" id="{FBCCEBE6-5877-3444-7179-0AA42E916AD7}"/>
              </a:ext>
            </a:extLst>
          </p:cNvPr>
          <p:cNvPicPr>
            <a:picLocks noChangeAspect="1"/>
          </p:cNvPicPr>
          <p:nvPr/>
        </p:nvPicPr>
        <p:blipFill rotWithShape="1">
          <a:blip r:embed="rId7"/>
          <a:srcRect l="5303" r="10309"/>
          <a:stretch/>
        </p:blipFill>
        <p:spPr>
          <a:xfrm>
            <a:off x="5260998" y="1513499"/>
            <a:ext cx="3115298" cy="2011700"/>
          </a:xfrm>
          <a:prstGeom prst="rect">
            <a:avLst/>
          </a:prstGeom>
        </p:spPr>
      </p:pic>
      <p:pic>
        <p:nvPicPr>
          <p:cNvPr id="9" name="Picture 8">
            <a:extLst>
              <a:ext uri="{FF2B5EF4-FFF2-40B4-BE49-F238E27FC236}">
                <a16:creationId xmlns:a16="http://schemas.microsoft.com/office/drawing/2014/main" id="{4995EEBD-391B-9574-9533-56BEBF0DC7A8}"/>
              </a:ext>
            </a:extLst>
          </p:cNvPr>
          <p:cNvPicPr>
            <a:picLocks noChangeAspect="1"/>
          </p:cNvPicPr>
          <p:nvPr/>
        </p:nvPicPr>
        <p:blipFill>
          <a:blip r:embed="rId8"/>
          <a:stretch>
            <a:fillRect/>
          </a:stretch>
        </p:blipFill>
        <p:spPr>
          <a:xfrm>
            <a:off x="8481714" y="1755475"/>
            <a:ext cx="3115298" cy="1769724"/>
          </a:xfrm>
          <a:prstGeom prst="rect">
            <a:avLst/>
          </a:prstGeom>
        </p:spPr>
      </p:pic>
      <p:pic>
        <p:nvPicPr>
          <p:cNvPr id="10" name="Picture 9">
            <a:extLst>
              <a:ext uri="{FF2B5EF4-FFF2-40B4-BE49-F238E27FC236}">
                <a16:creationId xmlns:a16="http://schemas.microsoft.com/office/drawing/2014/main" id="{DB8D6218-A405-62B3-1216-0D7A49F5BAEF}"/>
              </a:ext>
            </a:extLst>
          </p:cNvPr>
          <p:cNvPicPr>
            <a:picLocks noChangeAspect="1"/>
          </p:cNvPicPr>
          <p:nvPr/>
        </p:nvPicPr>
        <p:blipFill>
          <a:blip r:embed="rId9"/>
          <a:stretch>
            <a:fillRect/>
          </a:stretch>
        </p:blipFill>
        <p:spPr>
          <a:xfrm>
            <a:off x="8481714" y="4268476"/>
            <a:ext cx="2872334" cy="1657115"/>
          </a:xfrm>
          <a:prstGeom prst="rect">
            <a:avLst/>
          </a:prstGeom>
        </p:spPr>
      </p:pic>
      <p:sp>
        <p:nvSpPr>
          <p:cNvPr id="11" name="TextBox 10">
            <a:extLst>
              <a:ext uri="{FF2B5EF4-FFF2-40B4-BE49-F238E27FC236}">
                <a16:creationId xmlns:a16="http://schemas.microsoft.com/office/drawing/2014/main" id="{A68C13AE-680E-E967-BB77-FD2A7DE35AF9}"/>
              </a:ext>
            </a:extLst>
          </p:cNvPr>
          <p:cNvSpPr txBox="1"/>
          <p:nvPr/>
        </p:nvSpPr>
        <p:spPr bwMode="auto">
          <a:xfrm>
            <a:off x="187981" y="2571600"/>
            <a:ext cx="4686417" cy="3837321"/>
          </a:xfrm>
          <a:prstGeom prst="roundRect">
            <a:avLst>
              <a:gd name="adj" fmla="val 6266"/>
            </a:avLst>
          </a:prstGeom>
          <a:solidFill>
            <a:schemeClr val="bg1"/>
          </a:solidFill>
          <a:ln w="9525">
            <a:solidFill>
              <a:schemeClr val="tx1"/>
            </a:solidFill>
            <a:miter lim="800000"/>
            <a:headEnd/>
            <a:tailEnd/>
          </a:ln>
          <a:effectLst/>
        </p:spPr>
        <p:txBody>
          <a:bodyPr vert="horz" wrap="square" lIns="36000" tIns="36000" rIns="36000" bIns="36000" numCol="1" rtlCol="0" anchor="t" anchorCtr="0" compatLnSpc="1">
            <a:prstTxWarp prst="textNoShape">
              <a:avLst/>
            </a:prstTxWarp>
            <a:noAutofit/>
          </a:bodyPr>
          <a:lstStyle/>
          <a:p>
            <a:pPr marR="0" lvl="0" algn="ctr" defTabSz="914400" rtl="0" eaLnBrk="1" fontAlgn="auto" latinLnBrk="0" hangingPunct="1">
              <a:lnSpc>
                <a:spcPct val="100000"/>
              </a:lnSpc>
              <a:spcBef>
                <a:spcPts val="0"/>
              </a:spcBef>
              <a:spcAft>
                <a:spcPts val="0"/>
              </a:spcAft>
              <a:buClrTx/>
              <a:buSzTx/>
              <a:tabLst/>
              <a:defRPr/>
            </a:pPr>
            <a:r>
              <a:rPr lang="en-GB" sz="1500" u="sng">
                <a:solidFill>
                  <a:prstClr val="black"/>
                </a:solidFill>
                <a:latin typeface="Trebuchet MS" panose="020B0603020202020204" pitchFamily="34" charset="0"/>
              </a:rPr>
              <a:t>Lines to take</a:t>
            </a:r>
            <a:endParaRPr lang="en-GB" sz="1500" b="0" i="0" u="sng" strike="noStrike" kern="1200" cap="none" spc="0" normalizeH="0" baseline="0" noProof="0">
              <a:ln>
                <a:noFill/>
              </a:ln>
              <a:solidFill>
                <a:prstClr val="black"/>
              </a:solidFill>
              <a:effectLst/>
              <a:uLnTx/>
              <a:uFillTx/>
              <a:latin typeface="Trebuchet MS" panose="020B0603020202020204" pitchFamily="34" charset="0"/>
            </a:endParaRPr>
          </a:p>
          <a:p>
            <a:pPr marL="342900" lvl="0" indent="-342900">
              <a:lnSpc>
                <a:spcPct val="115000"/>
              </a:lnSpc>
              <a:buFont typeface="Symbol" panose="05050102010706020507" pitchFamily="18" charset="2"/>
              <a:buChar char=""/>
            </a:pPr>
            <a:r>
              <a:rPr lang="en-GB" sz="1400" kern="100">
                <a:effectLst/>
                <a:latin typeface="Aptos"/>
                <a:ea typeface="Aptos" panose="020B0004020202020204" pitchFamily="34" charset="0"/>
                <a:cs typeface="Arial"/>
              </a:rPr>
              <a:t>The </a:t>
            </a:r>
            <a:r>
              <a:rPr lang="en-GB" sz="1400">
                <a:hlinkClick r:id="rId10"/>
              </a:rPr>
              <a:t>e-learning</a:t>
            </a:r>
            <a:r>
              <a:rPr lang="en-GB" sz="1400"/>
              <a:t> </a:t>
            </a:r>
            <a:r>
              <a:rPr lang="en-GB" sz="1400" kern="100">
                <a:effectLst/>
                <a:latin typeface="Aptos"/>
                <a:ea typeface="Aptos" panose="020B0004020202020204" pitchFamily="34" charset="0"/>
                <a:cs typeface="Arial"/>
              </a:rPr>
              <a:t>is a free-to-access package which complements the existing </a:t>
            </a:r>
            <a:r>
              <a:rPr lang="en-GB" sz="1400" u="sng" kern="100">
                <a:solidFill>
                  <a:srgbClr val="467886"/>
                </a:solidFill>
                <a:effectLst/>
                <a:latin typeface="Aptos"/>
                <a:ea typeface="Aptos" panose="020B0004020202020204" pitchFamily="34" charset="0"/>
                <a:cs typeface="Arial"/>
                <a:hlinkClick r:id="rId5">
                  <a:extLst>
                    <a:ext uri="{A12FA001-AC4F-418D-AE19-62706E023703}">
                      <ahyp:hlinkClr xmlns:ahyp="http://schemas.microsoft.com/office/drawing/2018/hyperlinkcolor" val="tx"/>
                    </a:ext>
                  </a:extLst>
                </a:hlinkClick>
              </a:rPr>
              <a:t>safeguarding guidance for all out of school setting providers</a:t>
            </a:r>
            <a:r>
              <a:rPr lang="en-GB" sz="1400" kern="100">
                <a:effectLst/>
                <a:latin typeface="Aptos"/>
                <a:ea typeface="Aptos" panose="020B0004020202020204" pitchFamily="34" charset="0"/>
                <a:cs typeface="Arial"/>
              </a:rPr>
              <a:t> by breaking it up into accessible modules</a:t>
            </a:r>
          </a:p>
          <a:p>
            <a:pPr lvl="0">
              <a:lnSpc>
                <a:spcPct val="115000"/>
              </a:lnSpc>
            </a:pPr>
            <a:endParaRPr lang="en-GB" sz="1400" kern="10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1400" kern="100">
                <a:effectLst/>
                <a:latin typeface="Aptos" panose="020B0004020202020204" pitchFamily="34" charset="0"/>
                <a:ea typeface="Aptos" panose="020B0004020202020204" pitchFamily="34" charset="0"/>
                <a:cs typeface="Arial" panose="020B0604020202020204" pitchFamily="34" charset="0"/>
              </a:rPr>
              <a:t>There’s a total of 90 minutes of learning, broken down into an introduction module, four main learning modules pre and post course confidence checkers and a quiz at the end</a:t>
            </a:r>
          </a:p>
          <a:p>
            <a:pPr lvl="0">
              <a:lnSpc>
                <a:spcPct val="115000"/>
              </a:lnSpc>
            </a:pPr>
            <a:endParaRPr lang="en-GB" sz="1400" kern="10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15000"/>
              </a:lnSpc>
              <a:spcAft>
                <a:spcPts val="800"/>
              </a:spcAft>
              <a:buFont typeface="Symbol" panose="05050102010706020507" pitchFamily="18" charset="2"/>
              <a:buChar char=""/>
            </a:pPr>
            <a:r>
              <a:rPr lang="en-GB" sz="1400" kern="100">
                <a:effectLst/>
                <a:latin typeface="Aptos"/>
                <a:ea typeface="Aptos" panose="020B0004020202020204" pitchFamily="34" charset="0"/>
                <a:cs typeface="Arial"/>
              </a:rPr>
              <a:t>It’s for any providers, staff and volunteers in OOSS, to provide an introduction to the principles of safeguarding in OOSS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black"/>
              </a:solidFill>
              <a:effectLst/>
              <a:uLnTx/>
              <a:uFillTx/>
              <a:latin typeface="Trebuchet MS"/>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0" cap="none" spc="0" normalizeH="0" baseline="0" noProof="0">
              <a:ln>
                <a:noFill/>
              </a:ln>
              <a:solidFill>
                <a:prstClr val="black"/>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black"/>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42741262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85FK31KZRewCcGRq0m9CS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5C4022F0EF4BC4194AD83ADA8EC0F66" ma:contentTypeVersion="11" ma:contentTypeDescription="Create a new document." ma:contentTypeScope="" ma:versionID="62ad77e309d66887bd34660fc478e718">
  <xsd:schema xmlns:xsd="http://www.w3.org/2001/XMLSchema" xmlns:xs="http://www.w3.org/2001/XMLSchema" xmlns:p="http://schemas.microsoft.com/office/2006/metadata/properties" xmlns:ns2="20dadcbd-a69e-40c3-b49a-679b56f5a552" xmlns:ns3="f74e3c73-3904-4d0a-866b-0aacae7d2981" targetNamespace="http://schemas.microsoft.com/office/2006/metadata/properties" ma:root="true" ma:fieldsID="8ed512c50a4c348993d0090f2de39b51" ns2:_="" ns3:_="">
    <xsd:import namespace="20dadcbd-a69e-40c3-b49a-679b56f5a552"/>
    <xsd:import namespace="f74e3c73-3904-4d0a-866b-0aacae7d298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dadcbd-a69e-40c3-b49a-679b56f5a5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4e3c73-3904-4d0a-866b-0aacae7d298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E1F100-51D5-4494-B0FA-DA834A5400E8}">
  <ds:schemaRefs>
    <ds:schemaRef ds:uri="http://schemas.microsoft.com/office/infopath/2007/PartnerControls"/>
    <ds:schemaRef ds:uri="http://schemas.microsoft.com/office/2006/documentManagement/types"/>
    <ds:schemaRef ds:uri="http://schemas.openxmlformats.org/package/2006/metadata/core-properties"/>
    <ds:schemaRef ds:uri="f74e3c73-3904-4d0a-866b-0aacae7d2981"/>
    <ds:schemaRef ds:uri="http://purl.org/dc/terms/"/>
    <ds:schemaRef ds:uri="http://www.w3.org/XML/1998/namespace"/>
    <ds:schemaRef ds:uri="http://purl.org/dc/dcmitype/"/>
    <ds:schemaRef ds:uri="20dadcbd-a69e-40c3-b49a-679b56f5a552"/>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44BCAF82-AFCD-4B23-A9FE-6BA16BDBA67B}">
  <ds:schemaRefs>
    <ds:schemaRef ds:uri="20dadcbd-a69e-40c3-b49a-679b56f5a552"/>
    <ds:schemaRef ds:uri="f74e3c73-3904-4d0a-866b-0aacae7d29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B58EB9D-C1C5-4483-B0F5-E0C827532C10}">
  <ds:schemaRefs>
    <ds:schemaRef ds:uri="http://schemas.microsoft.com/sharepoint/v3/contenttype/forms"/>
  </ds:schemaRefs>
</ds:datastoreItem>
</file>

<file path=docMetadata/LabelInfo.xml><?xml version="1.0" encoding="utf-8"?>
<clbl:labelList xmlns:clbl="http://schemas.microsoft.com/office/2020/mipLabelMetadata">
  <clbl:label id="{fad277c9-c60a-4da1-b5f3-b3b8b34a82f9}" enabled="0" method="" siteId="{fad277c9-c60a-4da1-b5f3-b3b8b34a82f9}" removed="1"/>
</clbl:labelList>
</file>

<file path=docProps/app.xml><?xml version="1.0" encoding="utf-8"?>
<Properties xmlns="http://schemas.openxmlformats.org/officeDocument/2006/extended-properties" xmlns:vt="http://schemas.openxmlformats.org/officeDocument/2006/docPropsVTypes">
  <TotalTime>0</TotalTime>
  <Words>1809</Words>
  <Application>Microsoft Office PowerPoint</Application>
  <PresentationFormat>Widescreen</PresentationFormat>
  <Paragraphs>160</Paragraphs>
  <Slides>11</Slides>
  <Notes>7</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20" baseType="lpstr">
      <vt:lpstr>Aptos</vt:lpstr>
      <vt:lpstr>Aptos Display</vt:lpstr>
      <vt:lpstr>Arial</vt:lpstr>
      <vt:lpstr>Calibri</vt:lpstr>
      <vt:lpstr>Segoe UI</vt:lpstr>
      <vt:lpstr>Symbol</vt:lpstr>
      <vt:lpstr>Trebuchet MS</vt:lpstr>
      <vt:lpstr>Office Theme</vt:lpstr>
      <vt:lpstr>think-cell Slide</vt:lpstr>
      <vt:lpstr>Out-of-School Settings E-Learning and Call for Evidence Stakeholder Comms Pack </vt:lpstr>
      <vt:lpstr>Call for Evidence Comms </vt:lpstr>
      <vt:lpstr>Call for Evidence Promotion</vt:lpstr>
      <vt:lpstr>Call for Evidence Promotion</vt:lpstr>
      <vt:lpstr>Out-of-School Settings (OOSS) Call for Evidence Content &amp; Context</vt:lpstr>
      <vt:lpstr>Out-of-School Settings (OOSS) and E-Learning Context</vt:lpstr>
      <vt:lpstr>E-learning Comms </vt:lpstr>
      <vt:lpstr>E-Learning Promotion</vt:lpstr>
      <vt:lpstr>E-Learning resources</vt:lpstr>
      <vt:lpstr>Call for Evidence and E-learning lines </vt:lpstr>
      <vt:lpstr>Out-of-School Settings (OOSS) Call for Evidence and E-Learning lines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POTTER, Helena</dc:creator>
  <cp:lastModifiedBy>METCALFE, Sarah</cp:lastModifiedBy>
  <cp:revision>1</cp:revision>
  <dcterms:created xsi:type="dcterms:W3CDTF">2025-03-12T12:00:39Z</dcterms:created>
  <dcterms:modified xsi:type="dcterms:W3CDTF">2025-07-29T12:50:05Z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0x01010095C4022F0EF4BC4194AD83ADA8EC0F66</vt:lpwstr>
  </property>
</Properties>
</file>